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7" r:id="rId3"/>
    <p:sldId id="259" r:id="rId4"/>
    <p:sldId id="334" r:id="rId5"/>
    <p:sldId id="261" r:id="rId6"/>
    <p:sldId id="333" r:id="rId7"/>
    <p:sldId id="292" r:id="rId8"/>
    <p:sldId id="296" r:id="rId9"/>
    <p:sldId id="328" r:id="rId10"/>
    <p:sldId id="263" r:id="rId11"/>
    <p:sldId id="264" r:id="rId12"/>
    <p:sldId id="329" r:id="rId13"/>
    <p:sldId id="265" r:id="rId14"/>
    <p:sldId id="266" r:id="rId15"/>
    <p:sldId id="267" r:id="rId16"/>
    <p:sldId id="278" r:id="rId17"/>
    <p:sldId id="330" r:id="rId18"/>
    <p:sldId id="291" r:id="rId19"/>
    <p:sldId id="294" r:id="rId20"/>
    <p:sldId id="293" r:id="rId21"/>
    <p:sldId id="325" r:id="rId22"/>
    <p:sldId id="271" r:id="rId23"/>
    <p:sldId id="285" r:id="rId24"/>
    <p:sldId id="284" r:id="rId25"/>
    <p:sldId id="276" r:id="rId26"/>
    <p:sldId id="319" r:id="rId27"/>
    <p:sldId id="320" r:id="rId28"/>
    <p:sldId id="321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64A"/>
    <a:srgbClr val="006341"/>
    <a:srgbClr val="567FCA"/>
    <a:srgbClr val="E2D20E"/>
    <a:srgbClr val="FE6F00"/>
    <a:srgbClr val="77BB5D"/>
    <a:srgbClr val="3B7C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34571" autoAdjust="0"/>
    <p:restoredTop sz="86401" autoAdjust="0"/>
  </p:normalViewPr>
  <p:slideViewPr>
    <p:cSldViewPr snapToGrid="0" showGuides="1">
      <p:cViewPr varScale="1">
        <p:scale>
          <a:sx n="69" d="100"/>
          <a:sy n="69" d="100"/>
        </p:scale>
        <p:origin x="-940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33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9333-B7EC-46D3-B5D3-55BD7DC9E194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3C62C-C1EA-4C17-9E5D-0697E0F08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="" xmlns:a16="http://schemas.microsoft.com/office/drawing/2014/main" id="{1B1DB973-577F-4E3C-A8D0-5EC79AB7A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77328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C5693F-DB73-4E48-9526-AF05D0F6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67A866F-83CA-4A60-AC80-59E51EC1B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8AE26B6-5EE9-4AA7-8ED2-441F8FE1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D449C9C-352E-444B-8F77-EDBFA1F0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9A5B870-8913-4B2D-93B4-DE289740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02346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0D9F229-4670-44AB-AF59-08C8EF36C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44B0D51-7840-4F03-89CF-F3DD6FD0C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4BAE68-9675-4734-B32D-8FBEE663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6977A76-2281-44F9-82C5-C768DD27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BD05FDA-FFAD-44F5-8BC6-32660BA3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680498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="" xmlns:a16="http://schemas.microsoft.com/office/drawing/2014/main" id="{49168F42-0898-4D53-9744-0066EF7865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25105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F70093-4129-49A9-84B0-11C7015F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553ABBC-B73E-419F-8321-6F836DA4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E1409DB-D492-427E-A6CC-CC3092C9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0B08598-BCDC-4E9E-A39D-CDF970FD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E69039D-F9F8-4795-B09D-48E92A1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214683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86EFFF-E719-4FBB-88F9-3B713170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E6C74F7-03EB-462F-B69C-E6C0F7F6E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0641245-5F94-4FAC-9F9B-300A8A8EB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D6921C0-11A8-4A8F-BD75-862AB520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1DD62C0-0E49-4F36-8C7E-1BA5AC40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FA7AB89-41DC-46CC-94E1-066834DC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333028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2316A8-AFA3-42ED-BB9C-7B204C05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AFD2ED-DD9A-456E-A8D0-FC43803AF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56F938C-2EF2-4F15-A5B5-5BFC5892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5004C26A-1B26-4157-A176-7519BF77D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236B564-39AD-4C45-A659-D06B5B3D7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004F2C3-4F99-4CE0-88D3-C24EB1DC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6135856-EA72-4BE3-BB81-B1AE170C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98AECBD-C8DB-45EE-93DF-9D350F4C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295344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DD8936-BACD-4A7D-98BF-C1B6CAAE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D7BEFDF-4C63-40F4-9E31-304F96A3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F80DB86-7599-4DCA-9A4F-F3379334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0F36F4E-01A9-4EF4-9AF1-E32FFDFE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8390797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B8A6786-66B6-427A-BB26-ABE2FB7C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6DE301D-8271-43EB-8492-B17213D9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E243ED6-1DDA-4C9C-8CE1-160E2817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680225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29DFA0-066D-466F-B973-B92DE95A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B14825-802D-49B2-989B-9968F281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07C11C9-1C5D-473F-AD6B-7A43E7B4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FAD691E-75C5-4F36-AAB4-0DC8128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78F39E0-9C72-44B1-ABD3-14FC472B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7010871-D034-4EB3-8E10-D3B5F209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917552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A1855E-3CAE-4926-8CC5-714A7E24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45CD383-CA65-4D38-BDCD-C503916DE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92697C5-52A5-414E-BC33-CE65C1276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959FE59-92B6-4BAA-875C-446446E2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52497F-8D8F-4581-9BAD-5FC6222F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C0BDF12-41EC-46B5-AF6D-42F5BE50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1219827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8A313A3-7472-4F23-BBAD-8B8A45B4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08910F3-4286-41B6-A487-8AA90213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C9AC12-3D20-4075-B567-7F3D73929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0BD1-549F-41A8-BF3A-7393E3B41FEA}" type="datetimeFigureOut">
              <a:rPr lang="es-MX" smtClean="0"/>
              <a:pPr/>
              <a:t>03/04/2023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67EF8D-80BD-4AB6-AB76-F242488C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E0A104-CE8D-48B5-A347-96DC3828E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063B-904D-4DEB-B8DA-F6549B58A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7003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jcontrerasa@elektra.com.mx" TargetMode="External"/><Relationship Id="rId3" Type="http://schemas.openxmlformats.org/officeDocument/2006/relationships/hyperlink" Target="mailto:cinthia.quezada@elektra.com.mx" TargetMode="External"/><Relationship Id="rId7" Type="http://schemas.openxmlformats.org/officeDocument/2006/relationships/hyperlink" Target="mailto:rodrigo.ortegon@elektra.com.m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nathan.valdes@elektra.com.mx" TargetMode="External"/><Relationship Id="rId11" Type="http://schemas.openxmlformats.org/officeDocument/2006/relationships/hyperlink" Target="mailto:salvador.vazquezg@elektra.com.mx" TargetMode="External"/><Relationship Id="rId5" Type="http://schemas.openxmlformats.org/officeDocument/2006/relationships/hyperlink" Target="mailto:amirandav@elektra.com.mx" TargetMode="External"/><Relationship Id="rId10" Type="http://schemas.openxmlformats.org/officeDocument/2006/relationships/hyperlink" Target="mailto:nguzman@elektra.com.mx" TargetMode="External"/><Relationship Id="rId4" Type="http://schemas.openxmlformats.org/officeDocument/2006/relationships/hyperlink" Target="mailto:victor.palacios@elektra.com.mx" TargetMode="External"/><Relationship Id="rId9" Type="http://schemas.openxmlformats.org/officeDocument/2006/relationships/hyperlink" Target="mailto:lmungaray@elektra.com.m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DOCUMENTOS/RECIBO%20DE%20MERCANC&#205;A%20EN%20DEPOSITO%20POR%20TERCERO.svg.docx" TargetMode="External"/><Relationship Id="rId7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../DOCUMENTOS/RECIBO%20DE%20MERCANC&#205;A%20EN%20DEP&#211;SITO%20CLIENTE.docx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4A7CE90-B3BE-4530-84EE-A74FB8E9D3BB}"/>
              </a:ext>
            </a:extLst>
          </p:cNvPr>
          <p:cNvSpPr txBox="1"/>
          <p:nvPr/>
        </p:nvSpPr>
        <p:spPr>
          <a:xfrm>
            <a:off x="522515" y="2890391"/>
            <a:ext cx="692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 de Mercancía en Depósito </a:t>
            </a: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(RMD)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CA00C8B6-008A-4F97-A911-8E6B48528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434424"/>
            <a:ext cx="2282446" cy="555002"/>
          </a:xfrm>
          <a:prstGeom prst="rect">
            <a:avLst/>
          </a:prstGeom>
        </p:spPr>
      </p:pic>
      <p:sp>
        <p:nvSpPr>
          <p:cNvPr id="13" name="Freeform 34">
            <a:extLst>
              <a:ext uri="{FF2B5EF4-FFF2-40B4-BE49-F238E27FC236}">
                <a16:creationId xmlns="" xmlns:a16="http://schemas.microsoft.com/office/drawing/2014/main" id="{CA194286-5E85-43EB-8493-916F7E3CBE11}"/>
              </a:ext>
            </a:extLst>
          </p:cNvPr>
          <p:cNvSpPr>
            <a:spLocks noEditPoints="1"/>
          </p:cNvSpPr>
          <p:nvPr/>
        </p:nvSpPr>
        <p:spPr bwMode="auto">
          <a:xfrm>
            <a:off x="8057376" y="2061343"/>
            <a:ext cx="3521552" cy="3184508"/>
          </a:xfrm>
          <a:custGeom>
            <a:avLst/>
            <a:gdLst>
              <a:gd name="T0" fmla="*/ 641 w 720"/>
              <a:gd name="T1" fmla="*/ 515 h 691"/>
              <a:gd name="T2" fmla="*/ 440 w 720"/>
              <a:gd name="T3" fmla="*/ 623 h 691"/>
              <a:gd name="T4" fmla="*/ 434 w 720"/>
              <a:gd name="T5" fmla="*/ 619 h 691"/>
              <a:gd name="T6" fmla="*/ 102 w 720"/>
              <a:gd name="T7" fmla="*/ 28 h 691"/>
              <a:gd name="T8" fmla="*/ 11 w 720"/>
              <a:gd name="T9" fmla="*/ 65 h 691"/>
              <a:gd name="T10" fmla="*/ 4 w 720"/>
              <a:gd name="T11" fmla="*/ 53 h 691"/>
              <a:gd name="T12" fmla="*/ 106 w 720"/>
              <a:gd name="T13" fmla="*/ 15 h 691"/>
              <a:gd name="T14" fmla="*/ 443 w 720"/>
              <a:gd name="T15" fmla="*/ 606 h 691"/>
              <a:gd name="T16" fmla="*/ 644 w 720"/>
              <a:gd name="T17" fmla="*/ 506 h 691"/>
              <a:gd name="T18" fmla="*/ 391 w 720"/>
              <a:gd name="T19" fmla="*/ 656 h 691"/>
              <a:gd name="T20" fmla="*/ 344 w 720"/>
              <a:gd name="T21" fmla="*/ 691 h 691"/>
              <a:gd name="T22" fmla="*/ 321 w 720"/>
              <a:gd name="T23" fmla="*/ 599 h 691"/>
              <a:gd name="T24" fmla="*/ 387 w 720"/>
              <a:gd name="T25" fmla="*/ 619 h 691"/>
              <a:gd name="T26" fmla="*/ 344 w 720"/>
              <a:gd name="T27" fmla="*/ 607 h 691"/>
              <a:gd name="T28" fmla="*/ 314 w 720"/>
              <a:gd name="T29" fmla="*/ 659 h 691"/>
              <a:gd name="T30" fmla="*/ 361 w 720"/>
              <a:gd name="T31" fmla="*/ 673 h 691"/>
              <a:gd name="T32" fmla="*/ 375 w 720"/>
              <a:gd name="T33" fmla="*/ 626 h 691"/>
              <a:gd name="T34" fmla="*/ 470 w 720"/>
              <a:gd name="T35" fmla="*/ 546 h 691"/>
              <a:gd name="T36" fmla="*/ 465 w 720"/>
              <a:gd name="T37" fmla="*/ 546 h 691"/>
              <a:gd name="T38" fmla="*/ 245 w 720"/>
              <a:gd name="T39" fmla="*/ 142 h 691"/>
              <a:gd name="T40" fmla="*/ 492 w 720"/>
              <a:gd name="T41" fmla="*/ 1 h 691"/>
              <a:gd name="T42" fmla="*/ 501 w 720"/>
              <a:gd name="T43" fmla="*/ 3 h 691"/>
              <a:gd name="T44" fmla="*/ 715 w 720"/>
              <a:gd name="T45" fmla="*/ 414 h 691"/>
              <a:gd name="T46" fmla="*/ 362 w 720"/>
              <a:gd name="T47" fmla="*/ 330 h 691"/>
              <a:gd name="T48" fmla="*/ 492 w 720"/>
              <a:gd name="T49" fmla="*/ 16 h 691"/>
              <a:gd name="T50" fmla="*/ 702 w 720"/>
              <a:gd name="T51" fmla="*/ 405 h 691"/>
              <a:gd name="T52" fmla="*/ 369 w 720"/>
              <a:gd name="T53" fmla="*/ 342 h 691"/>
              <a:gd name="T54" fmla="*/ 702 w 720"/>
              <a:gd name="T55" fmla="*/ 405 h 691"/>
              <a:gd name="T56" fmla="*/ 465 w 720"/>
              <a:gd name="T57" fmla="*/ 92 h 691"/>
              <a:gd name="T58" fmla="*/ 342 w 720"/>
              <a:gd name="T59" fmla="*/ 151 h 691"/>
              <a:gd name="T60" fmla="*/ 345 w 720"/>
              <a:gd name="T61" fmla="*/ 164 h 691"/>
              <a:gd name="T62" fmla="*/ 463 w 720"/>
              <a:gd name="T63" fmla="*/ 102 h 691"/>
              <a:gd name="T64" fmla="*/ 563 w 720"/>
              <a:gd name="T65" fmla="*/ 288 h 691"/>
              <a:gd name="T66" fmla="*/ 446 w 720"/>
              <a:gd name="T67" fmla="*/ 359 h 691"/>
              <a:gd name="T68" fmla="*/ 455 w 720"/>
              <a:gd name="T69" fmla="*/ 362 h 691"/>
              <a:gd name="T70" fmla="*/ 572 w 720"/>
              <a:gd name="T71" fmla="*/ 2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0" h="691">
                <a:moveTo>
                  <a:pt x="644" y="506"/>
                </a:moveTo>
                <a:cubicBezTo>
                  <a:pt x="646" y="509"/>
                  <a:pt x="645" y="513"/>
                  <a:pt x="641" y="515"/>
                </a:cubicBezTo>
                <a:cubicBezTo>
                  <a:pt x="443" y="622"/>
                  <a:pt x="443" y="622"/>
                  <a:pt x="443" y="622"/>
                </a:cubicBezTo>
                <a:cubicBezTo>
                  <a:pt x="442" y="622"/>
                  <a:pt x="441" y="623"/>
                  <a:pt x="440" y="623"/>
                </a:cubicBezTo>
                <a:cubicBezTo>
                  <a:pt x="439" y="623"/>
                  <a:pt x="439" y="623"/>
                  <a:pt x="438" y="622"/>
                </a:cubicBezTo>
                <a:cubicBezTo>
                  <a:pt x="436" y="622"/>
                  <a:pt x="435" y="621"/>
                  <a:pt x="434" y="619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0" y="38"/>
                  <a:pt x="112" y="31"/>
                  <a:pt x="102" y="28"/>
                </a:cubicBezTo>
                <a:cubicBezTo>
                  <a:pt x="93" y="25"/>
                  <a:pt x="82" y="26"/>
                  <a:pt x="73" y="31"/>
                </a:cubicBezTo>
                <a:cubicBezTo>
                  <a:pt x="11" y="65"/>
                  <a:pt x="11" y="65"/>
                  <a:pt x="11" y="65"/>
                </a:cubicBezTo>
                <a:cubicBezTo>
                  <a:pt x="7" y="67"/>
                  <a:pt x="3" y="66"/>
                  <a:pt x="1" y="62"/>
                </a:cubicBezTo>
                <a:cubicBezTo>
                  <a:pt x="0" y="59"/>
                  <a:pt x="1" y="55"/>
                  <a:pt x="4" y="53"/>
                </a:cubicBezTo>
                <a:cubicBezTo>
                  <a:pt x="67" y="19"/>
                  <a:pt x="67" y="19"/>
                  <a:pt x="67" y="19"/>
                </a:cubicBezTo>
                <a:cubicBezTo>
                  <a:pt x="79" y="12"/>
                  <a:pt x="93" y="11"/>
                  <a:pt x="106" y="15"/>
                </a:cubicBezTo>
                <a:cubicBezTo>
                  <a:pt x="120" y="19"/>
                  <a:pt x="131" y="28"/>
                  <a:pt x="137" y="40"/>
                </a:cubicBezTo>
                <a:cubicBezTo>
                  <a:pt x="443" y="606"/>
                  <a:pt x="443" y="606"/>
                  <a:pt x="443" y="606"/>
                </a:cubicBezTo>
                <a:cubicBezTo>
                  <a:pt x="634" y="503"/>
                  <a:pt x="634" y="503"/>
                  <a:pt x="634" y="503"/>
                </a:cubicBezTo>
                <a:cubicBezTo>
                  <a:pt x="638" y="501"/>
                  <a:pt x="642" y="502"/>
                  <a:pt x="644" y="506"/>
                </a:cubicBezTo>
                <a:close/>
                <a:moveTo>
                  <a:pt x="387" y="619"/>
                </a:moveTo>
                <a:cubicBezTo>
                  <a:pt x="394" y="630"/>
                  <a:pt x="395" y="644"/>
                  <a:pt x="391" y="656"/>
                </a:cubicBezTo>
                <a:cubicBezTo>
                  <a:pt x="387" y="669"/>
                  <a:pt x="379" y="679"/>
                  <a:pt x="368" y="685"/>
                </a:cubicBezTo>
                <a:cubicBezTo>
                  <a:pt x="360" y="689"/>
                  <a:pt x="352" y="691"/>
                  <a:pt x="344" y="691"/>
                </a:cubicBezTo>
                <a:cubicBezTo>
                  <a:pt x="326" y="691"/>
                  <a:pt x="310" y="681"/>
                  <a:pt x="301" y="665"/>
                </a:cubicBezTo>
                <a:cubicBezTo>
                  <a:pt x="289" y="642"/>
                  <a:pt x="297" y="612"/>
                  <a:pt x="321" y="599"/>
                </a:cubicBezTo>
                <a:cubicBezTo>
                  <a:pt x="328" y="595"/>
                  <a:pt x="336" y="593"/>
                  <a:pt x="344" y="593"/>
                </a:cubicBezTo>
                <a:cubicBezTo>
                  <a:pt x="362" y="593"/>
                  <a:pt x="379" y="603"/>
                  <a:pt x="387" y="619"/>
                </a:cubicBezTo>
                <a:close/>
                <a:moveTo>
                  <a:pt x="375" y="626"/>
                </a:moveTo>
                <a:cubicBezTo>
                  <a:pt x="369" y="614"/>
                  <a:pt x="357" y="607"/>
                  <a:pt x="344" y="607"/>
                </a:cubicBezTo>
                <a:cubicBezTo>
                  <a:pt x="339" y="607"/>
                  <a:pt x="333" y="609"/>
                  <a:pt x="328" y="612"/>
                </a:cubicBezTo>
                <a:cubicBezTo>
                  <a:pt x="311" y="621"/>
                  <a:pt x="305" y="642"/>
                  <a:pt x="314" y="659"/>
                </a:cubicBezTo>
                <a:cubicBezTo>
                  <a:pt x="320" y="670"/>
                  <a:pt x="332" y="677"/>
                  <a:pt x="344" y="677"/>
                </a:cubicBezTo>
                <a:cubicBezTo>
                  <a:pt x="350" y="677"/>
                  <a:pt x="356" y="676"/>
                  <a:pt x="361" y="673"/>
                </a:cubicBezTo>
                <a:cubicBezTo>
                  <a:pt x="369" y="668"/>
                  <a:pt x="375" y="661"/>
                  <a:pt x="378" y="652"/>
                </a:cubicBezTo>
                <a:cubicBezTo>
                  <a:pt x="380" y="643"/>
                  <a:pt x="379" y="634"/>
                  <a:pt x="375" y="626"/>
                </a:cubicBezTo>
                <a:close/>
                <a:moveTo>
                  <a:pt x="715" y="414"/>
                </a:moveTo>
                <a:cubicBezTo>
                  <a:pt x="470" y="546"/>
                  <a:pt x="470" y="546"/>
                  <a:pt x="470" y="546"/>
                </a:cubicBezTo>
                <a:cubicBezTo>
                  <a:pt x="469" y="546"/>
                  <a:pt x="468" y="546"/>
                  <a:pt x="467" y="546"/>
                </a:cubicBezTo>
                <a:cubicBezTo>
                  <a:pt x="467" y="546"/>
                  <a:pt x="466" y="546"/>
                  <a:pt x="465" y="546"/>
                </a:cubicBezTo>
                <a:cubicBezTo>
                  <a:pt x="463" y="546"/>
                  <a:pt x="462" y="544"/>
                  <a:pt x="461" y="543"/>
                </a:cubicBezTo>
                <a:cubicBezTo>
                  <a:pt x="245" y="142"/>
                  <a:pt x="245" y="142"/>
                  <a:pt x="245" y="142"/>
                </a:cubicBezTo>
                <a:cubicBezTo>
                  <a:pt x="243" y="139"/>
                  <a:pt x="244" y="134"/>
                  <a:pt x="248" y="133"/>
                </a:cubicBezTo>
                <a:cubicBezTo>
                  <a:pt x="492" y="1"/>
                  <a:pt x="492" y="1"/>
                  <a:pt x="492" y="1"/>
                </a:cubicBezTo>
                <a:cubicBezTo>
                  <a:pt x="494" y="0"/>
                  <a:pt x="496" y="0"/>
                  <a:pt x="497" y="0"/>
                </a:cubicBezTo>
                <a:cubicBezTo>
                  <a:pt x="499" y="1"/>
                  <a:pt x="501" y="2"/>
                  <a:pt x="501" y="3"/>
                </a:cubicBezTo>
                <a:cubicBezTo>
                  <a:pt x="718" y="404"/>
                  <a:pt x="718" y="404"/>
                  <a:pt x="718" y="404"/>
                </a:cubicBezTo>
                <a:cubicBezTo>
                  <a:pt x="720" y="408"/>
                  <a:pt x="718" y="412"/>
                  <a:pt x="715" y="414"/>
                </a:cubicBezTo>
                <a:close/>
                <a:moveTo>
                  <a:pt x="260" y="142"/>
                </a:moveTo>
                <a:cubicBezTo>
                  <a:pt x="362" y="330"/>
                  <a:pt x="362" y="330"/>
                  <a:pt x="362" y="330"/>
                </a:cubicBezTo>
                <a:cubicBezTo>
                  <a:pt x="594" y="204"/>
                  <a:pt x="594" y="204"/>
                  <a:pt x="594" y="204"/>
                </a:cubicBezTo>
                <a:cubicBezTo>
                  <a:pt x="492" y="16"/>
                  <a:pt x="492" y="16"/>
                  <a:pt x="492" y="16"/>
                </a:cubicBezTo>
                <a:lnTo>
                  <a:pt x="260" y="142"/>
                </a:lnTo>
                <a:close/>
                <a:moveTo>
                  <a:pt x="702" y="405"/>
                </a:moveTo>
                <a:cubicBezTo>
                  <a:pt x="601" y="217"/>
                  <a:pt x="601" y="217"/>
                  <a:pt x="601" y="217"/>
                </a:cubicBezTo>
                <a:cubicBezTo>
                  <a:pt x="369" y="342"/>
                  <a:pt x="369" y="342"/>
                  <a:pt x="369" y="342"/>
                </a:cubicBezTo>
                <a:cubicBezTo>
                  <a:pt x="470" y="530"/>
                  <a:pt x="470" y="530"/>
                  <a:pt x="470" y="530"/>
                </a:cubicBezTo>
                <a:lnTo>
                  <a:pt x="702" y="405"/>
                </a:lnTo>
                <a:close/>
                <a:moveTo>
                  <a:pt x="463" y="102"/>
                </a:moveTo>
                <a:cubicBezTo>
                  <a:pt x="466" y="100"/>
                  <a:pt x="467" y="96"/>
                  <a:pt x="465" y="92"/>
                </a:cubicBezTo>
                <a:cubicBezTo>
                  <a:pt x="464" y="89"/>
                  <a:pt x="459" y="88"/>
                  <a:pt x="456" y="89"/>
                </a:cubicBezTo>
                <a:cubicBezTo>
                  <a:pt x="342" y="151"/>
                  <a:pt x="342" y="151"/>
                  <a:pt x="342" y="151"/>
                </a:cubicBezTo>
                <a:cubicBezTo>
                  <a:pt x="338" y="153"/>
                  <a:pt x="337" y="157"/>
                  <a:pt x="339" y="161"/>
                </a:cubicBezTo>
                <a:cubicBezTo>
                  <a:pt x="340" y="163"/>
                  <a:pt x="342" y="164"/>
                  <a:pt x="345" y="164"/>
                </a:cubicBezTo>
                <a:cubicBezTo>
                  <a:pt x="346" y="164"/>
                  <a:pt x="347" y="164"/>
                  <a:pt x="348" y="163"/>
                </a:cubicBezTo>
                <a:lnTo>
                  <a:pt x="463" y="102"/>
                </a:lnTo>
                <a:close/>
                <a:moveTo>
                  <a:pt x="572" y="291"/>
                </a:moveTo>
                <a:cubicBezTo>
                  <a:pt x="571" y="287"/>
                  <a:pt x="566" y="286"/>
                  <a:pt x="563" y="288"/>
                </a:cubicBezTo>
                <a:cubicBezTo>
                  <a:pt x="449" y="349"/>
                  <a:pt x="449" y="349"/>
                  <a:pt x="449" y="349"/>
                </a:cubicBezTo>
                <a:cubicBezTo>
                  <a:pt x="445" y="351"/>
                  <a:pt x="444" y="356"/>
                  <a:pt x="446" y="359"/>
                </a:cubicBezTo>
                <a:cubicBezTo>
                  <a:pt x="447" y="361"/>
                  <a:pt x="449" y="363"/>
                  <a:pt x="452" y="363"/>
                </a:cubicBezTo>
                <a:cubicBezTo>
                  <a:pt x="453" y="363"/>
                  <a:pt x="454" y="362"/>
                  <a:pt x="455" y="362"/>
                </a:cubicBezTo>
                <a:cubicBezTo>
                  <a:pt x="570" y="300"/>
                  <a:pt x="570" y="300"/>
                  <a:pt x="570" y="300"/>
                </a:cubicBezTo>
                <a:cubicBezTo>
                  <a:pt x="573" y="298"/>
                  <a:pt x="574" y="294"/>
                  <a:pt x="572" y="2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766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C11B7-84E2-4E09-A21D-990F14E4DC25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puedes registrar como compra original?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4E74CB65-0C53-4590-A4D2-14535AEB7909}"/>
              </a:ext>
            </a:extLst>
          </p:cNvPr>
          <p:cNvSpPr txBox="1"/>
          <p:nvPr/>
        </p:nvSpPr>
        <p:spPr>
          <a:xfrm>
            <a:off x="759143" y="1801497"/>
            <a:ext cx="1084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que fueron vendidos originalmente en: Elektra, SyR, y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 italikas en </a:t>
            </a:r>
            <a:r>
              <a:rPr lang="es-MX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Terceros.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5616514-9046-4345-B142-2CEE6A136B64}"/>
              </a:ext>
            </a:extLst>
          </p:cNvPr>
          <p:cNvSpPr txBox="1"/>
          <p:nvPr/>
        </p:nvSpPr>
        <p:spPr>
          <a:xfrm>
            <a:off x="1218064" y="2736838"/>
            <a:ext cx="6644392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Blanca (Refrigeradores, estufas, lavadoras, secadoras, microondas, etc.)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Muebles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Cómputo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Telefonía celular (compra original en Elektra y SyR)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(bicicletas, triciclos y juegos infantiles)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Entretenimiento (consolas de video juegos)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Eletrodómesticos (planchas, licuadoras y máquinas de coser)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ACFDEC9-CA24-48B4-9E0D-47DFB3328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69" y="2543415"/>
            <a:ext cx="2404398" cy="3019476"/>
          </a:xfrm>
          <a:prstGeom prst="rect">
            <a:avLst/>
          </a:prstGeom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237D6E52-2F78-0B49-9720-E25D0509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00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9440AC-0794-4A88-B93F-E22544F35E61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 puedes registrar como compra original?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5EE935B-E66A-498B-80B5-12A50F81C30D}"/>
              </a:ext>
            </a:extLst>
          </p:cNvPr>
          <p:cNvSpPr txBox="1"/>
          <p:nvPr/>
        </p:nvSpPr>
        <p:spPr>
          <a:xfrm>
            <a:off x="759144" y="1906252"/>
            <a:ext cx="303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puedes recoger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CC5004EF-4910-4192-834B-794BA166E1B4}"/>
              </a:ext>
            </a:extLst>
          </p:cNvPr>
          <p:cNvSpPr/>
          <p:nvPr/>
        </p:nvSpPr>
        <p:spPr>
          <a:xfrm>
            <a:off x="981259" y="2657298"/>
            <a:ext cx="51147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Tanques y filtros de agua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Acumuladores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Colchones, llantas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Teléfonos celulares comprados en otros establecimientos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Accesorios en general (Cascos audifonos, juegos de videos)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66AA2A8-80BC-43D2-BF84-A0CD1282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188" y="1600827"/>
            <a:ext cx="1525928" cy="40655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DA26C16-A2EA-4B97-8265-34FAAFA74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6495" y="3822781"/>
            <a:ext cx="1793966" cy="18436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845D17F-180E-4F26-922C-2E341014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554" y="1790992"/>
            <a:ext cx="2405642" cy="19126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629E1CD-B408-4875-8865-8CFB38335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265" y="4312258"/>
            <a:ext cx="1569820" cy="1421324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B73E4A66-1925-D549-B843-5E4D33805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950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2" y="375486"/>
            <a:ext cx="8928065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RECIBO DE MERCANCÍA EN DEPÓSITO</a:t>
            </a:r>
            <a:endParaRPr lang="es-ES" sz="32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8" name="7 Llamada de flecha a la derecha"/>
          <p:cNvSpPr/>
          <p:nvPr/>
        </p:nvSpPr>
        <p:spPr>
          <a:xfrm>
            <a:off x="226030" y="2661002"/>
            <a:ext cx="2260315" cy="2188395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i="1" dirty="0" smtClean="0"/>
              <a:t>Gestor comunica la situación directamente a su Líder o Regional.</a:t>
            </a:r>
          </a:p>
          <a:p>
            <a:pPr algn="ctr"/>
            <a:endParaRPr lang="es-MX" sz="1400" dirty="0"/>
          </a:p>
        </p:txBody>
      </p:sp>
      <p:sp>
        <p:nvSpPr>
          <p:cNvPr id="13" name="12 Llamada de flecha a la derecha"/>
          <p:cNvSpPr/>
          <p:nvPr/>
        </p:nvSpPr>
        <p:spPr>
          <a:xfrm>
            <a:off x="2587373" y="2649019"/>
            <a:ext cx="2260315" cy="2188395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i="1" dirty="0" smtClean="0"/>
              <a:t>Líder o Regional, </a:t>
            </a:r>
            <a:r>
              <a:rPr lang="es-MX" sz="1400" b="1" i="1" u="sng" dirty="0" smtClean="0"/>
              <a:t>Autorizan el uso del documento</a:t>
            </a:r>
          </a:p>
          <a:p>
            <a:pPr algn="ctr"/>
            <a:endParaRPr lang="es-MX" dirty="0"/>
          </a:p>
        </p:txBody>
      </p:sp>
      <p:sp>
        <p:nvSpPr>
          <p:cNvPr id="14" name="13 Llamada de flecha a la derecha"/>
          <p:cNvSpPr/>
          <p:nvPr/>
        </p:nvSpPr>
        <p:spPr>
          <a:xfrm>
            <a:off x="4948717" y="2657579"/>
            <a:ext cx="2260315" cy="2188395"/>
          </a:xfrm>
          <a:prstGeom prst="rightArrowCallout">
            <a:avLst>
              <a:gd name="adj1" fmla="val 25939"/>
              <a:gd name="adj2" fmla="val 26878"/>
              <a:gd name="adj3" fmla="val 25000"/>
              <a:gd name="adj4" fmla="val 6497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i="1" dirty="0" smtClean="0"/>
              <a:t>Líder o Regional, realiza el  llenado del documento y hace entrega de los documentos físicos al gestor</a:t>
            </a:r>
            <a:endParaRPr lang="es-MX" dirty="0"/>
          </a:p>
        </p:txBody>
      </p:sp>
      <p:sp>
        <p:nvSpPr>
          <p:cNvPr id="15" name="14 Llamada de flecha a la derecha"/>
          <p:cNvSpPr/>
          <p:nvPr/>
        </p:nvSpPr>
        <p:spPr>
          <a:xfrm>
            <a:off x="7310059" y="2666142"/>
            <a:ext cx="2260315" cy="2188395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i="1" dirty="0" smtClean="0"/>
              <a:t>Gestor, solicita al cliente o tercero la firma del documento, y entrega una copia como comprobante de entrega</a:t>
            </a:r>
            <a:r>
              <a:rPr lang="es-MX" sz="1400" b="1" i="1" u="sng" dirty="0" smtClean="0"/>
              <a:t>. (Cotejar firma con INE)</a:t>
            </a:r>
          </a:p>
          <a:p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9712498" y="2674704"/>
            <a:ext cx="1896406" cy="21883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i="1" dirty="0" smtClean="0"/>
              <a:t>Gestor acude a sucursal a realizar el registro de la mercancía, entregando dicho formato.</a:t>
            </a:r>
          </a:p>
          <a:p>
            <a:endParaRPr lang="es-MX" dirty="0"/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243729" y="1493654"/>
            <a:ext cx="8928065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i="1" dirty="0" smtClean="0">
                <a:solidFill>
                  <a:srgbClr val="43B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Mecánica de uso:</a:t>
            </a:r>
            <a:endParaRPr lang="es-ES" sz="3200" b="1" i="1" dirty="0">
              <a:solidFill>
                <a:srgbClr val="43B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55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61C290-C5FE-4732-B887-BAA8B4F737BD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742691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puedes registrar como Garantía prendaria?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F106E68-D8AA-4519-8A31-31FC1544FA6A}"/>
              </a:ext>
            </a:extLst>
          </p:cNvPr>
          <p:cNvSpPr txBox="1"/>
          <p:nvPr/>
        </p:nvSpPr>
        <p:spPr>
          <a:xfrm>
            <a:off x="759143" y="1776602"/>
            <a:ext cx="936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propiedad del cliente que entrega para saldar su deuda.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5C7B188-28DB-4F74-B7CB-1FF03417ABB7}"/>
              </a:ext>
            </a:extLst>
          </p:cNvPr>
          <p:cNvSpPr txBox="1"/>
          <p:nvPr/>
        </p:nvSpPr>
        <p:spPr>
          <a:xfrm>
            <a:off x="1534206" y="2274260"/>
            <a:ext cx="3289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240"/>
              </a:buClr>
              <a:buSzPct val="150000"/>
            </a:pPr>
            <a:r>
              <a:rPr lang="es-MX" sz="2700" b="1" dirty="0">
                <a:solidFill>
                  <a:srgbClr val="39A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menor tamaño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CCD5141-546B-45B6-B6DA-5C09E4283DEF}"/>
              </a:ext>
            </a:extLst>
          </p:cNvPr>
          <p:cNvSpPr txBox="1"/>
          <p:nvPr/>
        </p:nvSpPr>
        <p:spPr>
          <a:xfrm>
            <a:off x="7517523" y="2274260"/>
            <a:ext cx="3289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240"/>
              </a:buClr>
              <a:buSzPct val="150000"/>
            </a:pPr>
            <a:r>
              <a:rPr lang="es-MX" sz="2700" b="1" dirty="0">
                <a:solidFill>
                  <a:srgbClr val="39A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mayor tamaño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A28ADC1-6C5F-47DA-B4FC-4E3E1906E228}"/>
              </a:ext>
            </a:extLst>
          </p:cNvPr>
          <p:cNvSpPr txBox="1"/>
          <p:nvPr/>
        </p:nvSpPr>
        <p:spPr>
          <a:xfrm>
            <a:off x="650007" y="2851247"/>
            <a:ext cx="3599264" cy="231631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Tablets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Impresoras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Home audio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(micro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minicomponentes)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Consolas de video juego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Hornos de microondas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PC de escritorio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23ED9AC-E3BD-4484-B7C0-772DB9EC1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62" y="2851247"/>
            <a:ext cx="2199638" cy="27658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8FA1731-EE81-44A1-85EC-DA2C98ECFD94}"/>
              </a:ext>
            </a:extLst>
          </p:cNvPr>
          <p:cNvSpPr txBox="1"/>
          <p:nvPr/>
        </p:nvSpPr>
        <p:spPr>
          <a:xfrm>
            <a:off x="6359282" y="2851247"/>
            <a:ext cx="44478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Refrigeradores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Pantallas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Lavadoras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Secadoras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Lavavajillas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Comedores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Salas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Recamaras</a:t>
            </a:r>
          </a:p>
          <a:p>
            <a:pPr marL="182563" indent="-182563">
              <a:buClr>
                <a:srgbClr val="00624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Motos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italika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(con factura a nombre del deudor)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4C651D6-AD4E-47EC-8410-EC58B745E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63" y="2851247"/>
            <a:ext cx="2018833" cy="2447884"/>
          </a:xfrm>
          <a:prstGeom prst="rect">
            <a:avLst/>
          </a:prstGeom>
        </p:spPr>
      </p:pic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74DC8C49-1F79-1943-943B-F071913540C0}"/>
              </a:ext>
            </a:extLst>
          </p:cNvPr>
          <p:cNvSpPr/>
          <p:nvPr/>
        </p:nvSpPr>
        <p:spPr>
          <a:xfrm>
            <a:off x="3209547" y="6094357"/>
            <a:ext cx="5772906" cy="6168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marcas comerciales que se encuentren registradas en el catálogo elektra </a:t>
            </a:r>
          </a:p>
        </p:txBody>
      </p:sp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DDAD2132-EDBF-F14F-926D-C5134C31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865092" y="1159522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44463">
              <a:spcAft>
                <a:spcPts val="1200"/>
              </a:spcAft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se pueden registrar máximo 3 mercancías de la misma familia.</a:t>
            </a:r>
          </a:p>
        </p:txBody>
      </p:sp>
    </p:spTree>
    <p:extLst>
      <p:ext uri="{BB962C8B-B14F-4D97-AF65-F5344CB8AC3E}">
        <p14:creationId xmlns="" xmlns:p14="http://schemas.microsoft.com/office/powerpoint/2010/main" val="326551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78ABF8-891F-41DB-AFD5-37F28B5B5290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 puedes registrar como Garantía prendaria?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235AA50-5088-4A34-96C9-BF52A153C0C9}"/>
              </a:ext>
            </a:extLst>
          </p:cNvPr>
          <p:cNvSpPr txBox="1"/>
          <p:nvPr/>
        </p:nvSpPr>
        <p:spPr>
          <a:xfrm>
            <a:off x="759142" y="1929233"/>
            <a:ext cx="417400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Ray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 en Casa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Televisiones planas,  convencionales y portátiles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Cámaras fotográficas y de video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Estufas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Aires acondicionados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Split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Boilers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Campanas de cocina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Enseres menores (eje. Tostadores, extractores de jugos,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aspiradoras, </a:t>
            </a:r>
            <a:r>
              <a:rPr lang="es-MX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EE79810-A571-444C-A3B1-88045CE719D5}"/>
              </a:ext>
            </a:extLst>
          </p:cNvPr>
          <p:cNvSpPr txBox="1"/>
          <p:nvPr/>
        </p:nvSpPr>
        <p:spPr>
          <a:xfrm>
            <a:off x="5249834" y="1929233"/>
            <a:ext cx="30258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Tanques de gas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Filtros de aire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Teléfonos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celulares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deportivos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Acumuladores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Llantas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Colchones</a:t>
            </a:r>
          </a:p>
          <a:p>
            <a:pPr marL="182563" indent="-182563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Maquinaria y artículos pesados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B9CE0EA-E883-442E-A950-5D701F5EE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03" y="3554526"/>
            <a:ext cx="1482949" cy="20233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51AE460-8F13-4BA9-8852-E808EA93B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08" y="1754274"/>
            <a:ext cx="1867140" cy="14632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8D9280A-D0E7-4B05-BB55-8AD5D669C9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1974" y="3080458"/>
            <a:ext cx="1602634" cy="1515690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1E0F3936-2664-1F4E-9432-D303FB8EF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482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E4B31A-828E-40F8-9BEA-3578E27B1F9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D138D9D-C8C8-4CF8-A8C6-388D82471094}"/>
              </a:ext>
            </a:extLst>
          </p:cNvPr>
          <p:cNvSpPr txBox="1"/>
          <p:nvPr/>
        </p:nvSpPr>
        <p:spPr>
          <a:xfrm>
            <a:off x="709447" y="1111837"/>
            <a:ext cx="1015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recuperar por RMD una Motocicleta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los siguiente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DFC4AAD-41AF-4004-8CF3-04174A0FAA24}"/>
              </a:ext>
            </a:extLst>
          </p:cNvPr>
          <p:cNvSpPr txBox="1"/>
          <p:nvPr/>
        </p:nvSpPr>
        <p:spPr>
          <a:xfrm>
            <a:off x="878412" y="2318951"/>
            <a:ext cx="5275898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B050"/>
              </a:buClr>
              <a:buSzPct val="150000"/>
            </a:pP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entregar la moto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150000"/>
            </a:pP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placas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de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placas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Llaves (Original o Copia)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 sin valor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y/o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Placa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 (Número de serie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indent="-155575">
              <a:buClr>
                <a:schemeClr val="tx1"/>
              </a:buClr>
              <a:buSzPct val="100000"/>
            </a:pP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15557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motor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75A7D3BF-1D71-9541-BD84-440F962F2767}"/>
              </a:ext>
            </a:extLst>
          </p:cNvPr>
          <p:cNvGrpSpPr/>
          <p:nvPr/>
        </p:nvGrpSpPr>
        <p:grpSpPr>
          <a:xfrm>
            <a:off x="6672832" y="2600667"/>
            <a:ext cx="4628826" cy="3115084"/>
            <a:chOff x="6263037" y="2684777"/>
            <a:chExt cx="5528369" cy="3720455"/>
          </a:xfrm>
        </p:grpSpPr>
        <p:pic>
          <p:nvPicPr>
            <p:cNvPr id="1026" name="Picture 2" descr="Italika - Wikipedia, la enciclopedia libre">
              <a:extLst>
                <a:ext uri="{FF2B5EF4-FFF2-40B4-BE49-F238E27FC236}">
                  <a16:creationId xmlns="" xmlns:a16="http://schemas.microsoft.com/office/drawing/2014/main" id="{6674C7F4-400F-44C0-AF91-0033621B9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513" t="22124" r="21806" b="10324"/>
            <a:stretch/>
          </p:blipFill>
          <p:spPr bwMode="auto">
            <a:xfrm>
              <a:off x="10426866" y="2686954"/>
              <a:ext cx="1264920" cy="1500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="" xmlns:a16="http://schemas.microsoft.com/office/drawing/2014/main" id="{459D26DE-464E-4C5A-99AC-F513F4093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052" y="5582630"/>
              <a:ext cx="2263671" cy="7368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 soriana | Cupones, Promociones">
              <a:extLst>
                <a:ext uri="{FF2B5EF4-FFF2-40B4-BE49-F238E27FC236}">
                  <a16:creationId xmlns="" xmlns:a16="http://schemas.microsoft.com/office/drawing/2014/main" id="{4F3241EF-A702-48E4-A728-E78E02C6C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037" y="2684777"/>
              <a:ext cx="1487800" cy="14431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asa Ley - Wikipedia, la enciclopedia libre">
              <a:extLst>
                <a:ext uri="{FF2B5EF4-FFF2-40B4-BE49-F238E27FC236}">
                  <a16:creationId xmlns="" xmlns:a16="http://schemas.microsoft.com/office/drawing/2014/main" id="{44DE8113-B5C5-46C1-821A-344FEB13D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883" y="5582630"/>
              <a:ext cx="1375954" cy="8226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Sitio de Chedraui">
              <a:extLst>
                <a:ext uri="{FF2B5EF4-FFF2-40B4-BE49-F238E27FC236}">
                  <a16:creationId xmlns="" xmlns:a16="http://schemas.microsoft.com/office/drawing/2014/main" id="{DBEC82A2-7C5C-4E16-9A1A-1280552C2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393" y="5403541"/>
              <a:ext cx="1243013" cy="9191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otocicleta italika x150 - VIU Tienda Online">
              <a:extLst>
                <a:ext uri="{FF2B5EF4-FFF2-40B4-BE49-F238E27FC236}">
                  <a16:creationId xmlns="" xmlns:a16="http://schemas.microsoft.com/office/drawing/2014/main" id="{78FAE2BF-2E67-4AB3-A843-BE028339D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925" y="3228333"/>
              <a:ext cx="2483924" cy="21752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0124CDE9-75A5-2D4D-9BFD-E955EED18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6526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41F6FD12-5FD9-234E-B24A-E96D384780C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de recuperación  </a:t>
            </a:r>
          </a:p>
        </p:txBody>
      </p:sp>
      <p:sp>
        <p:nvSpPr>
          <p:cNvPr id="4" name="11 CuadroTexto">
            <a:extLst>
              <a:ext uri="{FF2B5EF4-FFF2-40B4-BE49-F238E27FC236}">
                <a16:creationId xmlns="" xmlns:a16="http://schemas.microsoft.com/office/drawing/2014/main" id="{C7268BC6-6A1E-DA49-99F9-204C0F01E421}"/>
              </a:ext>
            </a:extLst>
          </p:cNvPr>
          <p:cNvSpPr txBox="1"/>
          <p:nvPr/>
        </p:nvSpPr>
        <p:spPr>
          <a:xfrm>
            <a:off x="759141" y="2036794"/>
            <a:ext cx="533685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4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recibir: 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enciende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tapa de gasolina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batería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switch de encendido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faro central no enciende.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2 CuadroTexto">
            <a:extLst>
              <a:ext uri="{FF2B5EF4-FFF2-40B4-BE49-F238E27FC236}">
                <a16:creationId xmlns="" xmlns:a16="http://schemas.microsoft.com/office/drawing/2014/main" id="{8DD87A37-5FD2-6F47-B10D-B9239ECE9A2E}"/>
              </a:ext>
            </a:extLst>
          </p:cNvPr>
          <p:cNvSpPr txBox="1"/>
          <p:nvPr/>
        </p:nvSpPr>
        <p:spPr>
          <a:xfrm>
            <a:off x="6349573" y="2036794"/>
            <a:ext cx="448258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recibir: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no enciende 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 pantalla estrellada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no cuenta con batería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no cuenta con cargador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se encuentra bloqueado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0496B7E-3E1F-464A-96C2-8848923F1264}"/>
              </a:ext>
            </a:extLst>
          </p:cNvPr>
          <p:cNvSpPr/>
          <p:nvPr/>
        </p:nvSpPr>
        <p:spPr>
          <a:xfrm>
            <a:off x="756786" y="1343862"/>
            <a:ext cx="266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 Italika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91D739BC-B970-404F-9F1A-485F62F54D63}"/>
              </a:ext>
            </a:extLst>
          </p:cNvPr>
          <p:cNvSpPr/>
          <p:nvPr/>
        </p:nvSpPr>
        <p:spPr>
          <a:xfrm>
            <a:off x="6280417" y="1342929"/>
            <a:ext cx="4075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telefónicos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5AD67CA-2FCB-1E46-ADDE-B7985B84949E}"/>
              </a:ext>
            </a:extLst>
          </p:cNvPr>
          <p:cNvCxnSpPr/>
          <p:nvPr/>
        </p:nvCxnSpPr>
        <p:spPr>
          <a:xfrm>
            <a:off x="437990" y="1959518"/>
            <a:ext cx="1060396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FC1782B0-3D6C-9543-BFC5-432F7853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4023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41F6FD12-5FD9-234E-B24A-E96D384780C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de recuperación  </a:t>
            </a:r>
          </a:p>
        </p:txBody>
      </p:sp>
      <p:sp>
        <p:nvSpPr>
          <p:cNvPr id="4" name="11 CuadroTexto">
            <a:extLst>
              <a:ext uri="{FF2B5EF4-FFF2-40B4-BE49-F238E27FC236}">
                <a16:creationId xmlns="" xmlns:a16="http://schemas.microsoft.com/office/drawing/2014/main" id="{C7268BC6-6A1E-DA49-99F9-204C0F01E421}"/>
              </a:ext>
            </a:extLst>
          </p:cNvPr>
          <p:cNvSpPr txBox="1"/>
          <p:nvPr/>
        </p:nvSpPr>
        <p:spPr>
          <a:xfrm>
            <a:off x="480849" y="1887709"/>
            <a:ext cx="566153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4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4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recibir: 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Abolladuras, golpes o partes rotas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 no impidan su funcionamiento)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Modificadas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(color, achaparradas, manubrios, mofles, etc.)</a:t>
            </a:r>
          </a:p>
          <a:p>
            <a:pPr marL="266700" indent="-2667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Intermitentes, luces laterales no encienden.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0496B7E-3E1F-464A-96C2-8848923F1264}"/>
              </a:ext>
            </a:extLst>
          </p:cNvPr>
          <p:cNvSpPr/>
          <p:nvPr/>
        </p:nvSpPr>
        <p:spPr>
          <a:xfrm>
            <a:off x="756786" y="1343862"/>
            <a:ext cx="266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 Italika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5AD67CA-2FCB-1E46-ADDE-B7985B84949E}"/>
              </a:ext>
            </a:extLst>
          </p:cNvPr>
          <p:cNvCxnSpPr/>
          <p:nvPr/>
        </p:nvCxnSpPr>
        <p:spPr>
          <a:xfrm>
            <a:off x="437990" y="1959518"/>
            <a:ext cx="1060396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FC1782B0-3D6C-9543-BFC5-432F7853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450500" y="2365514"/>
            <a:ext cx="43533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 algn="ctr"/>
            <a:r>
              <a:rPr lang="es-MX" sz="3200" b="1" i="1" dirty="0" smtClean="0">
                <a:solidFill>
                  <a:srgbClr val="006341"/>
                </a:solidFill>
              </a:rPr>
              <a:t>IMPORTANTE</a:t>
            </a:r>
          </a:p>
          <a:p>
            <a:pPr algn="ctr"/>
            <a:r>
              <a:rPr lang="es-MX" sz="3200" b="1" i="1" dirty="0" smtClean="0">
                <a:solidFill>
                  <a:srgbClr val="006341"/>
                </a:solidFill>
              </a:rPr>
              <a:t> </a:t>
            </a:r>
          </a:p>
          <a:p>
            <a:pPr algn="ctr"/>
            <a:r>
              <a:rPr lang="es-MX" sz="3200" b="1" i="1" dirty="0" smtClean="0"/>
              <a:t>Todos los productos no deberán presentar algún tipo de plaga</a:t>
            </a:r>
          </a:p>
        </p:txBody>
      </p:sp>
      <p:pic>
        <p:nvPicPr>
          <p:cNvPr id="12" name="Picture 2" descr="BLOGTAÑANA: MAÑANA DECIDIREMOS LOS GANADORES DEL CONCURSO DE ADORNOS DE  HALLOWE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2289" y="2912167"/>
            <a:ext cx="1451111" cy="1451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4023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IMG-20210819-WA0022.jpg"/>
          <p:cNvPicPr>
            <a:picLocks noChangeAspect="1"/>
          </p:cNvPicPr>
          <p:nvPr/>
        </p:nvPicPr>
        <p:blipFill>
          <a:blip r:embed="rId2" cstate="print"/>
          <a:srcRect t="13256" b="10185"/>
          <a:stretch>
            <a:fillRect/>
          </a:stretch>
        </p:blipFill>
        <p:spPr>
          <a:xfrm>
            <a:off x="117696" y="1186014"/>
            <a:ext cx="3929203" cy="18086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56A471-E715-4F86-91D7-0509EB6CB34F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endParaRPr lang="es-ES" sz="40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C93D3F7C-5EAC-4F45-ACB2-D89A45E2F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pic>
        <p:nvPicPr>
          <p:cNvPr id="17" name="16 Imagen" descr="IMG-20210625-WA0022.jpg"/>
          <p:cNvPicPr>
            <a:picLocks noChangeAspect="1"/>
          </p:cNvPicPr>
          <p:nvPr/>
        </p:nvPicPr>
        <p:blipFill>
          <a:blip r:embed="rId4"/>
          <a:srcRect l="14462" t="11705" b="12098"/>
          <a:stretch>
            <a:fillRect/>
          </a:stretch>
        </p:blipFill>
        <p:spPr>
          <a:xfrm>
            <a:off x="153909" y="4952245"/>
            <a:ext cx="3929204" cy="1740354"/>
          </a:xfrm>
          <a:prstGeom prst="rect">
            <a:avLst/>
          </a:prstGeom>
        </p:spPr>
      </p:pic>
      <p:pic>
        <p:nvPicPr>
          <p:cNvPr id="19" name="18 Imagen" descr="IMG-20210720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7" y="3078183"/>
            <a:ext cx="3922452" cy="1774480"/>
          </a:xfrm>
          <a:prstGeom prst="rect">
            <a:avLst/>
          </a:prstGeom>
        </p:spPr>
      </p:pic>
      <p:pic>
        <p:nvPicPr>
          <p:cNvPr id="20" name="19 Imagen" descr="IMG-20210804-WA0009.jpg"/>
          <p:cNvPicPr>
            <a:picLocks noChangeAspect="1"/>
          </p:cNvPicPr>
          <p:nvPr/>
        </p:nvPicPr>
        <p:blipFill>
          <a:blip r:embed="rId6" cstate="print"/>
          <a:srcRect l="2296" t="9850" r="4010" b="30203"/>
          <a:stretch>
            <a:fillRect/>
          </a:stretch>
        </p:blipFill>
        <p:spPr>
          <a:xfrm>
            <a:off x="4173647" y="1186003"/>
            <a:ext cx="3938257" cy="1756373"/>
          </a:xfrm>
          <a:prstGeom prst="rect">
            <a:avLst/>
          </a:prstGeom>
        </p:spPr>
      </p:pic>
      <p:pic>
        <p:nvPicPr>
          <p:cNvPr id="22" name="21 Imagen" descr="IMG-20210730-WA0008.jpg"/>
          <p:cNvPicPr>
            <a:picLocks noChangeAspect="1"/>
          </p:cNvPicPr>
          <p:nvPr/>
        </p:nvPicPr>
        <p:blipFill>
          <a:blip r:embed="rId7"/>
          <a:srcRect l="8616"/>
          <a:stretch>
            <a:fillRect/>
          </a:stretch>
        </p:blipFill>
        <p:spPr>
          <a:xfrm>
            <a:off x="4200809" y="2996697"/>
            <a:ext cx="3883936" cy="3707394"/>
          </a:xfrm>
          <a:prstGeom prst="rect">
            <a:avLst/>
          </a:prstGeom>
        </p:spPr>
      </p:pic>
      <p:pic>
        <p:nvPicPr>
          <p:cNvPr id="23" name="22 Imagen" descr="IMG-20210413-WA002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139" y="3023857"/>
            <a:ext cx="1925795" cy="3711921"/>
          </a:xfrm>
          <a:prstGeom prst="rect">
            <a:avLst/>
          </a:prstGeom>
        </p:spPr>
      </p:pic>
      <p:pic>
        <p:nvPicPr>
          <p:cNvPr id="24" name="23 Imagen" descr="IMG-20210416-WA0019.jpg"/>
          <p:cNvPicPr>
            <a:picLocks noChangeAspect="1"/>
          </p:cNvPicPr>
          <p:nvPr/>
        </p:nvPicPr>
        <p:blipFill>
          <a:blip r:embed="rId9"/>
          <a:srcRect l="14475" t="14993" r="24505" b="10102"/>
          <a:stretch>
            <a:fillRect/>
          </a:stretch>
        </p:blipFill>
        <p:spPr>
          <a:xfrm>
            <a:off x="10182133" y="3051027"/>
            <a:ext cx="1946496" cy="3675706"/>
          </a:xfrm>
          <a:prstGeom prst="rect">
            <a:avLst/>
          </a:prstGeom>
        </p:spPr>
      </p:pic>
      <p:pic>
        <p:nvPicPr>
          <p:cNvPr id="25" name="24 Imagen" descr="IMG-20210601-WA0003.jpg"/>
          <p:cNvPicPr>
            <a:picLocks noChangeAspect="1"/>
          </p:cNvPicPr>
          <p:nvPr/>
        </p:nvPicPr>
        <p:blipFill>
          <a:blip r:embed="rId10"/>
          <a:srcRect l="17204" t="13814" r="15893" b="63801"/>
          <a:stretch>
            <a:fillRect/>
          </a:stretch>
        </p:blipFill>
        <p:spPr>
          <a:xfrm>
            <a:off x="8265814" y="1267485"/>
            <a:ext cx="3811509" cy="1557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308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E4B31A-828E-40F8-9BEA-3578E27B1F9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D138D9D-C8C8-4CF8-A8C6-388D82471094}"/>
              </a:ext>
            </a:extLst>
          </p:cNvPr>
          <p:cNvSpPr txBox="1"/>
          <p:nvPr/>
        </p:nvSpPr>
        <p:spPr>
          <a:xfrm>
            <a:off x="703723" y="1231609"/>
            <a:ext cx="1094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olvides revisar en REPUVE que no cuente con reporte de robo y/o placa.</a:t>
            </a:r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0124CDE9-75A5-2D4D-9BFD-E955EED18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2545" y="1988206"/>
            <a:ext cx="3971384" cy="39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38423" y="1978976"/>
            <a:ext cx="4303468" cy="39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7745" y="1958113"/>
            <a:ext cx="4304146" cy="6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Rectángulo"/>
          <p:cNvSpPr/>
          <p:nvPr/>
        </p:nvSpPr>
        <p:spPr>
          <a:xfrm>
            <a:off x="6834910" y="2466109"/>
            <a:ext cx="3112654" cy="249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6668655" y="4036292"/>
            <a:ext cx="3417454" cy="166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265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F0912C-ABF0-414B-9190-F47A04A1A2EC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" name="Shape 163">
            <a:extLst>
              <a:ext uri="{FF2B5EF4-FFF2-40B4-BE49-F238E27FC236}">
                <a16:creationId xmlns="" xmlns:a16="http://schemas.microsoft.com/office/drawing/2014/main" id="{F208F6B3-0C52-9D4F-BD9D-E935378D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00" y="2365010"/>
            <a:ext cx="10688441" cy="184968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9051" tIns="19051" rIns="19051" bIns="19051"/>
          <a:lstStyle/>
          <a:p>
            <a:pPr algn="ctr">
              <a:spcBef>
                <a:spcPts val="1200"/>
              </a:spcBef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reglas básicas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gestión de 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 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Mercancías en Depósito (RMD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81D22EDC-6A90-6F47-8330-68267AE8E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43010" name="AutoShape 2" descr="Sticker sin etiqu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12" name="AutoShape 4" descr="Sticker sin etiqu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14" name="AutoShape 6" descr="Sticker sin etiqu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55605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E4B31A-828E-40F8-9BEA-3578E27B1F98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Motocicletas Italika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D138D9D-C8C8-4CF8-A8C6-388D82471094}"/>
              </a:ext>
            </a:extLst>
          </p:cNvPr>
          <p:cNvSpPr txBox="1"/>
          <p:nvPr/>
        </p:nvSpPr>
        <p:spPr>
          <a:xfrm>
            <a:off x="703724" y="1231609"/>
            <a:ext cx="1015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registro de motocicletas, no olvides presentar en tienda receptora los siguientes documentos: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0124CDE9-75A5-2D4D-9BFD-E955EED18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5" name="Rectángulo 4">
            <a:extLst>
              <a:ext uri="{FF2B5EF4-FFF2-40B4-BE49-F238E27FC236}">
                <a16:creationId xmlns=""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267847" y="2091697"/>
            <a:ext cx="289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Recibo de mercancía en depósito.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25" y="2634672"/>
            <a:ext cx="2894927" cy="381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ángulo 4">
            <a:extLst>
              <a:ext uri="{FF2B5EF4-FFF2-40B4-BE49-F238E27FC236}">
                <a16:creationId xmlns=""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3717001" y="2109466"/>
            <a:ext cx="2736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Factura sin valor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7 Imagen" descr="factura sin valo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11751" y="2607565"/>
            <a:ext cx="2770919" cy="3445365"/>
          </a:xfrm>
          <a:prstGeom prst="rect">
            <a:avLst/>
          </a:prstGeom>
        </p:spPr>
      </p:pic>
      <p:sp>
        <p:nvSpPr>
          <p:cNvPr id="19" name="Rectángulo 4">
            <a:extLst>
              <a:ext uri="{FF2B5EF4-FFF2-40B4-BE49-F238E27FC236}">
                <a16:creationId xmlns=""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6480872" y="2168283"/>
            <a:ext cx="2235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factura.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19 Imagen" descr="CARTA FACTURA 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69796" y="2599035"/>
            <a:ext cx="2781903" cy="3553288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68872" y="2842971"/>
            <a:ext cx="3223128" cy="320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ángulo 4">
            <a:extLst>
              <a:ext uri="{FF2B5EF4-FFF2-40B4-BE49-F238E27FC236}">
                <a16:creationId xmlns="" xmlns:a16="http://schemas.microsoft.com/office/drawing/2014/main" id="{43C83580-BBC0-4E2E-8DFC-F187E4D8A79F}"/>
              </a:ext>
            </a:extLst>
          </p:cNvPr>
          <p:cNvSpPr/>
          <p:nvPr/>
        </p:nvSpPr>
        <p:spPr>
          <a:xfrm>
            <a:off x="9793916" y="2231232"/>
            <a:ext cx="2235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09" indent="-176209">
              <a:spcBef>
                <a:spcPts val="1200"/>
              </a:spcBef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REPUVE</a:t>
            </a:r>
          </a:p>
        </p:txBody>
      </p:sp>
    </p:spTree>
    <p:extLst>
      <p:ext uri="{BB962C8B-B14F-4D97-AF65-F5344CB8AC3E}">
        <p14:creationId xmlns="" xmlns:p14="http://schemas.microsoft.com/office/powerpoint/2010/main" val="14265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2077F4-163C-4D87-AB49-06B805D71A65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camionetas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2DED0CF-8467-4E33-A01D-244F00B77CEB}"/>
              </a:ext>
            </a:extLst>
          </p:cNvPr>
          <p:cNvSpPr txBox="1"/>
          <p:nvPr/>
        </p:nvSpPr>
        <p:spPr>
          <a:xfrm>
            <a:off x="759142" y="2387185"/>
            <a:ext cx="459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 que dediques más tiempo a tu Cliente, ahora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contamos con camionetas asignadas a un Director de Operaciones de Zona.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Aplica solo para cuarteles donde se tengan camionetas asignadas (consulta la disponibilidad con tu Lider, Regional o DOZ)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08B8BE5-0EAE-0A1C-CCE0-9A11AC06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265" y="5920427"/>
            <a:ext cx="1154042" cy="7741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46ECD7A-A29B-5D6A-6B27-C87509FB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5391" y="965007"/>
            <a:ext cx="5367168" cy="52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84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9540D1-DCE6-48B2-B8A5-2DFC134F2F7B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flete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A7D449C-155A-4F26-87F8-22CFB838D256}"/>
              </a:ext>
            </a:extLst>
          </p:cNvPr>
          <p:cNvSpPr txBox="1"/>
          <p:nvPr/>
        </p:nvSpPr>
        <p:spPr>
          <a:xfrm>
            <a:off x="759141" y="1285509"/>
            <a:ext cx="10762299" cy="88292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caso de no contar con disponibilidad de camionetas, gestiona con tu Líder el costo del flete para trasladar la mercancía.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CF456270-B67F-4905-8041-515AD8485A10}"/>
              </a:ext>
            </a:extLst>
          </p:cNvPr>
          <p:cNvSpPr/>
          <p:nvPr/>
        </p:nvSpPr>
        <p:spPr>
          <a:xfrm>
            <a:off x="2170484" y="2623417"/>
            <a:ext cx="914400" cy="914400"/>
          </a:xfrm>
          <a:prstGeom prst="ellips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B46FE48-7D21-4659-A9FE-62680A2F9074}"/>
              </a:ext>
            </a:extLst>
          </p:cNvPr>
          <p:cNvSpPr txBox="1"/>
          <p:nvPr/>
        </p:nvSpPr>
        <p:spPr>
          <a:xfrm>
            <a:off x="862149" y="3767746"/>
            <a:ext cx="30131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</a:t>
            </a:r>
          </a:p>
          <a:p>
            <a:pPr algn="ctr"/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mercancía que requiere flete para su traslado.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273F2BA-1CF3-4B75-8DDC-83AB16DAA330}"/>
              </a:ext>
            </a:extLst>
          </p:cNvPr>
          <p:cNvSpPr txBox="1"/>
          <p:nvPr/>
        </p:nvSpPr>
        <p:spPr>
          <a:xfrm>
            <a:off x="4454698" y="3767746"/>
            <a:ext cx="3296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</a:t>
            </a:r>
          </a:p>
          <a:p>
            <a:pPr algn="ctr"/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costo, tomando en cuenta: </a:t>
            </a:r>
            <a:r>
              <a:rPr lang="es-MX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distancia, Capacidad y volumen.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6588FF6-FBD2-4A3B-9C6A-897815261B8F}"/>
              </a:ext>
            </a:extLst>
          </p:cNvPr>
          <p:cNvSpPr/>
          <p:nvPr/>
        </p:nvSpPr>
        <p:spPr>
          <a:xfrm>
            <a:off x="9564598" y="2623417"/>
            <a:ext cx="914400" cy="914400"/>
          </a:xfrm>
          <a:prstGeom prst="ellipse">
            <a:avLst/>
          </a:prstGeom>
          <a:solidFill>
            <a:srgbClr val="006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5BB7D17-CD9C-4BB5-8712-9972BA411B73}"/>
              </a:ext>
            </a:extLst>
          </p:cNvPr>
          <p:cNvSpPr txBox="1"/>
          <p:nvPr/>
        </p:nvSpPr>
        <p:spPr>
          <a:xfrm>
            <a:off x="8330550" y="3767746"/>
            <a:ext cx="3382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6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Contacta</a:t>
            </a:r>
          </a:p>
          <a:p>
            <a:pPr algn="ctr"/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Comunícate con tu Líder e indícale el costo para que te apoye a gestionarlo.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A2FF1B0C-4105-4B4B-829E-0852417EBFB9}"/>
              </a:ext>
            </a:extLst>
          </p:cNvPr>
          <p:cNvSpPr/>
          <p:nvPr/>
        </p:nvSpPr>
        <p:spPr>
          <a:xfrm>
            <a:off x="5645740" y="2623417"/>
            <a:ext cx="914400" cy="914400"/>
          </a:xfrm>
          <a:prstGeom prst="ellips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407B04E4-DDF3-9540-9A85-036650D6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80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 animBg="1"/>
      <p:bldP spid="11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F420C903-B99A-DE4B-B61F-0C8481BA0AFF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 de flete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D1BB6013-D0A9-0D4A-9A60-450054D71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29204"/>
              </p:ext>
            </p:extLst>
          </p:nvPr>
        </p:nvGraphicFramePr>
        <p:xfrm>
          <a:off x="689624" y="1158240"/>
          <a:ext cx="10812747" cy="161163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020526">
                  <a:extLst>
                    <a:ext uri="{9D8B030D-6E8A-4147-A177-3AD203B41FA5}">
                      <a16:colId xmlns="" xmlns:a16="http://schemas.microsoft.com/office/drawing/2014/main" val="2813789816"/>
                    </a:ext>
                  </a:extLst>
                </a:gridCol>
                <a:gridCol w="2480441">
                  <a:extLst>
                    <a:ext uri="{9D8B030D-6E8A-4147-A177-3AD203B41FA5}">
                      <a16:colId xmlns="" xmlns:a16="http://schemas.microsoft.com/office/drawing/2014/main" val="1826582713"/>
                    </a:ext>
                  </a:extLst>
                </a:gridCol>
                <a:gridCol w="2858814">
                  <a:extLst>
                    <a:ext uri="{9D8B030D-6E8A-4147-A177-3AD203B41FA5}">
                      <a16:colId xmlns="" xmlns:a16="http://schemas.microsoft.com/office/drawing/2014/main" val="818231580"/>
                    </a:ext>
                  </a:extLst>
                </a:gridCol>
                <a:gridCol w="2452966">
                  <a:extLst>
                    <a:ext uri="{9D8B030D-6E8A-4147-A177-3AD203B41FA5}">
                      <a16:colId xmlns="" xmlns:a16="http://schemas.microsoft.com/office/drawing/2014/main" val="1272728820"/>
                    </a:ext>
                  </a:extLst>
                </a:gridCol>
              </a:tblGrid>
              <a:tr h="1465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 económica (zonas locales vale azul/factura)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B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942951"/>
                  </a:ext>
                </a:extLst>
              </a:tr>
              <a:tr h="2252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 distancia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Capacidad:</a:t>
                      </a:r>
                      <a:b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hasta 700 kg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</a:t>
                      </a:r>
                      <a:br>
                        <a:rPr lang="es-MX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1,300 kg a màs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para solicitiar reembolso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183248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1 a 20 km)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$ 300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$ 360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5801869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21 a 40 km)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$ 450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$ 540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7827469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41 a 80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$ 600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$ 700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8616250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(más de 80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$ 900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$ 1,000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78166259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4216F555-7237-B74B-8473-5D9907D72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401180"/>
              </p:ext>
            </p:extLst>
          </p:nvPr>
        </p:nvGraphicFramePr>
        <p:xfrm>
          <a:off x="689627" y="2964708"/>
          <a:ext cx="10812745" cy="161163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841850">
                  <a:extLst>
                    <a:ext uri="{9D8B030D-6E8A-4147-A177-3AD203B41FA5}">
                      <a16:colId xmlns="" xmlns:a16="http://schemas.microsoft.com/office/drawing/2014/main" val="852101520"/>
                    </a:ext>
                  </a:extLst>
                </a:gridCol>
                <a:gridCol w="3021142">
                  <a:extLst>
                    <a:ext uri="{9D8B030D-6E8A-4147-A177-3AD203B41FA5}">
                      <a16:colId xmlns="" xmlns:a16="http://schemas.microsoft.com/office/drawing/2014/main" val="232724305"/>
                    </a:ext>
                  </a:extLst>
                </a:gridCol>
                <a:gridCol w="2794510">
                  <a:extLst>
                    <a:ext uri="{9D8B030D-6E8A-4147-A177-3AD203B41FA5}">
                      <a16:colId xmlns="" xmlns:a16="http://schemas.microsoft.com/office/drawing/2014/main" val="4210133993"/>
                    </a:ext>
                  </a:extLst>
                </a:gridCol>
                <a:gridCol w="2155243">
                  <a:extLst>
                    <a:ext uri="{9D8B030D-6E8A-4147-A177-3AD203B41FA5}">
                      <a16:colId xmlns="" xmlns:a16="http://schemas.microsoft.com/office/drawing/2014/main" val="309366626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 intermedia (zonas foraneas con vale azul/factura)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B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5508709"/>
                  </a:ext>
                </a:extLst>
              </a:tr>
              <a:tr h="532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 distancia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Capacidad:</a:t>
                      </a:r>
                      <a:b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hasta 700 kg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</a:t>
                      </a:r>
                      <a:b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1,300 kg a màs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para solicitiar reembolso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0109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1 a 20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$ 360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$ 430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132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21 a 40 km)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$ 540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$ 650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582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41 a 80 km)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$ 720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$ 840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277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(más de 80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$ 1,000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$ 1,120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8668482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FCA6E272-C69C-A74D-8361-8F117A707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8968513"/>
              </p:ext>
            </p:extLst>
          </p:nvPr>
        </p:nvGraphicFramePr>
        <p:xfrm>
          <a:off x="689624" y="4771176"/>
          <a:ext cx="10812746" cy="161163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010017">
                  <a:extLst>
                    <a:ext uri="{9D8B030D-6E8A-4147-A177-3AD203B41FA5}">
                      <a16:colId xmlns="" xmlns:a16="http://schemas.microsoft.com/office/drawing/2014/main" val="1118159746"/>
                    </a:ext>
                  </a:extLst>
                </a:gridCol>
                <a:gridCol w="2852975">
                  <a:extLst>
                    <a:ext uri="{9D8B030D-6E8A-4147-A177-3AD203B41FA5}">
                      <a16:colId xmlns="" xmlns:a16="http://schemas.microsoft.com/office/drawing/2014/main" val="3489068791"/>
                    </a:ext>
                  </a:extLst>
                </a:gridCol>
                <a:gridCol w="2794510">
                  <a:extLst>
                    <a:ext uri="{9D8B030D-6E8A-4147-A177-3AD203B41FA5}">
                      <a16:colId xmlns="" xmlns:a16="http://schemas.microsoft.com/office/drawing/2014/main" val="2317758523"/>
                    </a:ext>
                  </a:extLst>
                </a:gridCol>
                <a:gridCol w="2155244">
                  <a:extLst>
                    <a:ext uri="{9D8B030D-6E8A-4147-A177-3AD203B41FA5}">
                      <a16:colId xmlns="" xmlns:a16="http://schemas.microsoft.com/office/drawing/2014/main" val="946433121"/>
                    </a:ext>
                  </a:extLst>
                </a:gridCol>
              </a:tblGrid>
              <a:tr h="8001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Tarifa superior (zonas foraneas con vale azul/factura)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BB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2786857"/>
                  </a:ext>
                </a:extLst>
              </a:tr>
              <a:tr h="1295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 distancia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Capacidad:</a:t>
                      </a:r>
                      <a:b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hasta 700 kg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</a:t>
                      </a:r>
                      <a:b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1,300 kg a màs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para solicitiar reembolso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5117857"/>
                  </a:ext>
                </a:extLst>
              </a:tr>
              <a:tr h="8001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1 a 20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$ 400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$ 480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9551284"/>
                  </a:ext>
                </a:extLst>
              </a:tr>
              <a:tr h="8001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21 a 40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$ 600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$ 720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1263590"/>
                  </a:ext>
                </a:extLst>
              </a:tr>
              <a:tr h="8001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(rango de 41 a 80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$ 800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$ 940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9355893"/>
                  </a:ext>
                </a:extLst>
              </a:tr>
              <a:tr h="8001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Flete (más de 80 km)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$ 1,120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$ 1,240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 Grupo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86913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178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0F94D6E-BD82-D941-AE5B-C8947F8BC511}"/>
              </a:ext>
            </a:extLst>
          </p:cNvPr>
          <p:cNvSpPr/>
          <p:nvPr/>
        </p:nvSpPr>
        <p:spPr>
          <a:xfrm>
            <a:off x="674839" y="1387384"/>
            <a:ext cx="1093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etapa del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la </a:t>
            </a:r>
            <a:r>
              <a:rPr lang="es-MX" alt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cancelación </a:t>
            </a:r>
            <a:r>
              <a:rPr lang="es-MX" alt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alt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</a:t>
            </a:r>
            <a:r>
              <a:rPr lang="es-ES" alt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alt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0AB8A15-A5C2-AC48-9900-03CE83DAFB42}"/>
              </a:ext>
            </a:extLst>
          </p:cNvPr>
          <p:cNvSpPr/>
          <p:nvPr/>
        </p:nvSpPr>
        <p:spPr>
          <a:xfrm>
            <a:off x="3493640" y="4100249"/>
            <a:ext cx="5158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s-MX" alt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manera automática en tienda</a:t>
            </a:r>
          </a:p>
          <a:p>
            <a:pPr marL="363530" indent="-176209">
              <a:buFont typeface="Arial" pitchFamily="34" charset="0"/>
              <a:buChar char="•"/>
            </a:pPr>
            <a:r>
              <a:rPr lang="es-MX" alt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</a:t>
            </a:r>
            <a:r>
              <a:rPr lang="es-MX" alt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día </a:t>
            </a:r>
            <a:r>
              <a:rPr lang="es-MX" alt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que ingresaron y registraron la mercancía en sistema ADN</a:t>
            </a:r>
          </a:p>
        </p:txBody>
      </p:sp>
      <p:pic>
        <p:nvPicPr>
          <p:cNvPr id="6" name="Gráfico 5" descr="Calendario diario">
            <a:extLst>
              <a:ext uri="{FF2B5EF4-FFF2-40B4-BE49-F238E27FC236}">
                <a16:creationId xmlns="" xmlns:a16="http://schemas.microsoft.com/office/drawing/2014/main" id="{D629E1E3-A075-804B-8420-0F569553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1301" y="2235748"/>
            <a:ext cx="1868003" cy="177744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B879F016-1635-F94B-99D4-18BEE733E3EC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Cancelación </a:t>
            </a: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A4295FDB-A369-F149-8D48-2A661ADE6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612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A8D84EC-DE78-C047-81CA-EEB4FED4E83C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Dudas y/o Aclaraciones</a:t>
            </a: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8775C3DF-DA24-274E-9635-6457B075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894CC1AE-6579-427F-BDDF-B9793DF40102}"/>
              </a:ext>
            </a:extLst>
          </p:cNvPr>
          <p:cNvGraphicFramePr>
            <a:graphicFrameLocks noGrp="1"/>
          </p:cNvGraphicFramePr>
          <p:nvPr/>
        </p:nvGraphicFramePr>
        <p:xfrm>
          <a:off x="866775" y="1485900"/>
          <a:ext cx="10771947" cy="2874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0494">
                  <a:extLst>
                    <a:ext uri="{9D8B030D-6E8A-4147-A177-3AD203B41FA5}">
                      <a16:colId xmlns="" xmlns:a16="http://schemas.microsoft.com/office/drawing/2014/main" val="3081953114"/>
                    </a:ext>
                  </a:extLst>
                </a:gridCol>
                <a:gridCol w="1565330">
                  <a:extLst>
                    <a:ext uri="{9D8B030D-6E8A-4147-A177-3AD203B41FA5}">
                      <a16:colId xmlns="" xmlns:a16="http://schemas.microsoft.com/office/drawing/2014/main" val="2398721009"/>
                    </a:ext>
                  </a:extLst>
                </a:gridCol>
                <a:gridCol w="3277627">
                  <a:extLst>
                    <a:ext uri="{9D8B030D-6E8A-4147-A177-3AD203B41FA5}">
                      <a16:colId xmlns="" xmlns:a16="http://schemas.microsoft.com/office/drawing/2014/main" val="3306144699"/>
                    </a:ext>
                  </a:extLst>
                </a:gridCol>
                <a:gridCol w="1878496">
                  <a:extLst>
                    <a:ext uri="{9D8B030D-6E8A-4147-A177-3AD203B41FA5}">
                      <a16:colId xmlns="" xmlns:a16="http://schemas.microsoft.com/office/drawing/2014/main" val="2946540100"/>
                    </a:ext>
                  </a:extLst>
                </a:gridCol>
              </a:tblGrid>
              <a:tr h="240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ENCARGADO DE RMD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63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Contacto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63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e-mail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63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TERRITORIO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63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8368073"/>
                  </a:ext>
                </a:extLst>
              </a:tr>
              <a:tr h="2579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+mn-lt"/>
                        </a:rPr>
                        <a:t>CINTHIA SOFIA QUEZADA GONZALEZ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+mn-lt"/>
                        </a:rPr>
                        <a:t>55 </a:t>
                      </a:r>
                      <a:r>
                        <a:rPr lang="es-MX" sz="1800" b="1" u="none" strike="noStrike" dirty="0" smtClean="0">
                          <a:effectLst/>
                          <a:latin typeface="+mn-lt"/>
                        </a:rPr>
                        <a:t>79501726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sng" strike="noStrike" dirty="0">
                          <a:effectLst/>
                          <a:latin typeface="+mn-lt"/>
                          <a:hlinkClick r:id="rId3"/>
                        </a:rPr>
                        <a:t>cinthia.quezada@elektra.com.mx</a:t>
                      </a:r>
                      <a:endParaRPr lang="es-MX" sz="18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effectLst/>
                          <a:latin typeface="+mn-lt"/>
                        </a:rPr>
                        <a:t>BAJIO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79044114"/>
                  </a:ext>
                </a:extLst>
              </a:tr>
              <a:tr h="2579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effectLst/>
                          <a:latin typeface="+mn-lt"/>
                        </a:rPr>
                        <a:t>OCCIDENTE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966336910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VICTOR JAVIER PALACIOS MARIN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55 43446414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>
                          <a:effectLst/>
                          <a:hlinkClick r:id="rId4"/>
                        </a:rPr>
                        <a:t>victor.palacios@elektra.com.mx</a:t>
                      </a:r>
                      <a:endParaRPr lang="es-MX" sz="14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GOLFO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005488776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ARMANDO MIRANDA VALVERDE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55 19572019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 dirty="0">
                          <a:effectLst/>
                          <a:hlinkClick r:id="rId5"/>
                        </a:rPr>
                        <a:t>amirandav@elektra.com.mx</a:t>
                      </a:r>
                      <a:endParaRPr lang="es-MX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METRO NORTE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891518263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JONATHAN IVAN VALDEZ LOPEZ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55 67924743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 dirty="0" smtClean="0">
                          <a:effectLst/>
                          <a:hlinkClick r:id="rId6"/>
                        </a:rPr>
                        <a:t>jonathan.valdes@elektra.com.mx</a:t>
                      </a:r>
                      <a:endParaRPr lang="es-MX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METRO SUR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059015993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RODRIGO ALONSO ORTEGON MORALES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55 7950 1828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 dirty="0">
                          <a:effectLst/>
                          <a:hlinkClick r:id="rId7"/>
                        </a:rPr>
                        <a:t>rodrigo.ortegon@elektra.com.mx</a:t>
                      </a:r>
                      <a:endParaRPr lang="es-MX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NORESTE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105103234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JUAN MANUEL CONTRERAS ALARCON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662 1701 159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 dirty="0">
                          <a:effectLst/>
                          <a:hlinkClick r:id="rId8"/>
                        </a:rPr>
                        <a:t>jcontrerasa@elektra.com.mx</a:t>
                      </a:r>
                      <a:endParaRPr lang="es-MX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NORTE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4030167934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 LENY MUNGARAY CONTRERAS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55 63181087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 dirty="0">
                          <a:effectLst/>
                          <a:hlinkClick r:id="rId9"/>
                        </a:rPr>
                        <a:t>lmungaray@elektra.com.mx</a:t>
                      </a:r>
                      <a:endParaRPr lang="es-MX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9901923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NAYELI GUZMAN ARIAS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993 3095 865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 dirty="0">
                          <a:effectLst/>
                          <a:hlinkClick r:id="rId10"/>
                        </a:rPr>
                        <a:t>nguzman@elektra.com.mx</a:t>
                      </a:r>
                      <a:endParaRPr lang="es-MX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SURESTE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684222115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SALVADOR VAZQUEZ GARCIA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55 4344 6392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sng" strike="noStrike" dirty="0">
                          <a:effectLst/>
                          <a:hlinkClick r:id="rId11"/>
                        </a:rPr>
                        <a:t>salvador.vazquezg@elektra.com.mx</a:t>
                      </a:r>
                      <a:endParaRPr lang="es-MX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TIERRA CALIENTE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020155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8873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8775C3DF-DA24-274E-9635-6457B075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73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13" y="981902"/>
            <a:ext cx="11306628" cy="162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A8D84EC-DE78-C047-81CA-EEB4FED4E83C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TARJETA AZTECA</a:t>
            </a:r>
            <a:endParaRPr lang="es-ES" sz="40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8775C3DF-DA24-274E-9635-6457B075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646043" y="1451113"/>
            <a:ext cx="2504661" cy="4472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55775"/>
          <a:stretch>
            <a:fillRect/>
          </a:stretch>
        </p:blipFill>
        <p:spPr bwMode="auto">
          <a:xfrm>
            <a:off x="171036" y="2693504"/>
            <a:ext cx="11393444" cy="12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004" y="4188516"/>
            <a:ext cx="6373882" cy="20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Botón de acción: Hacia atrás o Anterior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8020878" y="5804452"/>
            <a:ext cx="1103244" cy="6460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331304" y="3144078"/>
            <a:ext cx="2504661" cy="4472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3925956" y="5744817"/>
            <a:ext cx="2504661" cy="4472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8873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A8D84EC-DE78-C047-81CA-EEB4FED4E83C}"/>
              </a:ext>
            </a:extLst>
          </p:cNvPr>
          <p:cNvSpPr txBox="1">
            <a:spLocks/>
          </p:cNvSpPr>
          <p:nvPr/>
        </p:nvSpPr>
        <p:spPr>
          <a:xfrm>
            <a:off x="759142" y="547493"/>
            <a:ext cx="8228103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REESTRUCTURAS</a:t>
            </a:r>
            <a:endParaRPr lang="es-ES" sz="40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8775C3DF-DA24-274E-9635-6457B075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0" name="9 Botón de acción: Hacia atrás o Anterior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10952921" y="5416826"/>
            <a:ext cx="1103244" cy="6460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272" y="1129542"/>
            <a:ext cx="88249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Elipse"/>
          <p:cNvSpPr/>
          <p:nvPr/>
        </p:nvSpPr>
        <p:spPr>
          <a:xfrm>
            <a:off x="3260034" y="1351723"/>
            <a:ext cx="2504661" cy="2484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70" y="2219951"/>
            <a:ext cx="8653047" cy="186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Flecha derecha"/>
          <p:cNvSpPr/>
          <p:nvPr/>
        </p:nvSpPr>
        <p:spPr>
          <a:xfrm>
            <a:off x="4343400" y="3071191"/>
            <a:ext cx="616226" cy="258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3955773" y="3697356"/>
            <a:ext cx="616226" cy="258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993" y="4287633"/>
            <a:ext cx="80200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367748" y="4442791"/>
            <a:ext cx="8140148" cy="8348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8873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3418780-D7C6-45DC-934E-08C28E4EFC55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RMD?</a:t>
            </a:r>
          </a:p>
        </p:txBody>
      </p:sp>
      <p:sp>
        <p:nvSpPr>
          <p:cNvPr id="3" name="Shape 163">
            <a:extLst>
              <a:ext uri="{FF2B5EF4-FFF2-40B4-BE49-F238E27FC236}">
                <a16:creationId xmlns="" xmlns:a16="http://schemas.microsoft.com/office/drawing/2014/main" id="{83FFFCDD-606C-4D54-AA37-AF0E4055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43" y="1992333"/>
            <a:ext cx="10688441" cy="280031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9051" tIns="19051" rIns="19051" bIns="19051"/>
          <a:lstStyle/>
          <a:p>
            <a:pPr>
              <a:spcBef>
                <a:spcPts val="1200"/>
              </a:spcBef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 Recuperación de Mercancía en 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</a:t>
            </a:r>
          </a:p>
          <a:p>
            <a:pPr>
              <a:spcBef>
                <a:spcPts val="1200"/>
              </a:spcBef>
            </a:pPr>
            <a:endParaRPr lang="es-MX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MX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RMD es la última instancia de cobro.</a:t>
            </a:r>
          </a:p>
          <a:p>
            <a:pPr>
              <a:spcBef>
                <a:spcPts val="1200"/>
              </a:spcBef>
            </a:pPr>
            <a:endParaRPr lang="es-MX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MX" sz="2800" dirty="0" smtClean="0"/>
              <a:t>El cliente entrega productos de su propiedad como dación de pago para saldar su cuenta.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D50F8BB2-3296-2942-B184-1335BA6B6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6" name="5 Flecha doblada hacia arriba"/>
          <p:cNvSpPr/>
          <p:nvPr/>
        </p:nvSpPr>
        <p:spPr>
          <a:xfrm rot="5400000">
            <a:off x="914401" y="2504661"/>
            <a:ext cx="1043604" cy="1182757"/>
          </a:xfrm>
          <a:prstGeom prst="ben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91498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xmlns="" id="{9BEDDAA9-A3B8-48A0-9A10-DF9904D6316B}"/>
              </a:ext>
            </a:extLst>
          </p:cNvPr>
          <p:cNvSpPr/>
          <p:nvPr/>
        </p:nvSpPr>
        <p:spPr>
          <a:xfrm>
            <a:off x="254046" y="2515823"/>
            <a:ext cx="1656271" cy="1656271"/>
          </a:xfrm>
          <a:prstGeom prst="ellipse">
            <a:avLst/>
          </a:prstGeom>
          <a:solidFill>
            <a:srgbClr val="006341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RMD</a:t>
            </a:r>
            <a:endParaRPr lang="es-MX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5">
            <a:extLst>
              <a:ext uri="{FF2B5EF4-FFF2-40B4-BE49-F238E27FC236}">
                <a16:creationId xmlns:a16="http://schemas.microsoft.com/office/drawing/2014/main" xmlns="" id="{FABCED91-10CE-4C54-8B75-8999057253FF}"/>
              </a:ext>
            </a:extLst>
          </p:cNvPr>
          <p:cNvSpPr/>
          <p:nvPr/>
        </p:nvSpPr>
        <p:spPr>
          <a:xfrm>
            <a:off x="2295132" y="1379321"/>
            <a:ext cx="2649073" cy="1656271"/>
          </a:xfrm>
          <a:prstGeom prst="roundRect">
            <a:avLst>
              <a:gd name="adj" fmla="val 13194"/>
            </a:avLst>
          </a:prstGeom>
          <a:solidFill>
            <a:srgbClr val="3B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original</a:t>
            </a:r>
          </a:p>
        </p:txBody>
      </p:sp>
      <p:sp>
        <p:nvSpPr>
          <p:cNvPr id="4" name="Rectángulo redondeado 6">
            <a:extLst>
              <a:ext uri="{FF2B5EF4-FFF2-40B4-BE49-F238E27FC236}">
                <a16:creationId xmlns:a16="http://schemas.microsoft.com/office/drawing/2014/main" xmlns="" id="{BAB6C58B-4AB6-4E3C-A187-3FF4D3CCAB8E}"/>
              </a:ext>
            </a:extLst>
          </p:cNvPr>
          <p:cNvSpPr/>
          <p:nvPr/>
        </p:nvSpPr>
        <p:spPr>
          <a:xfrm>
            <a:off x="2295132" y="3714833"/>
            <a:ext cx="2649074" cy="1555979"/>
          </a:xfrm>
          <a:prstGeom prst="roundRect">
            <a:avLst>
              <a:gd name="adj" fmla="val 12501"/>
            </a:avLst>
          </a:prstGeom>
          <a:solidFill>
            <a:srgbClr val="3B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 prendaria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compra original)</a:t>
            </a:r>
          </a:p>
        </p:txBody>
      </p:sp>
      <p:sp>
        <p:nvSpPr>
          <p:cNvPr id="5" name="Rectángulo redondeado 7">
            <a:extLst>
              <a:ext uri="{FF2B5EF4-FFF2-40B4-BE49-F238E27FC236}">
                <a16:creationId xmlns:a16="http://schemas.microsoft.com/office/drawing/2014/main" xmlns="" id="{73ED0D83-FE2B-4195-9617-9F620123CEEA}"/>
              </a:ext>
            </a:extLst>
          </p:cNvPr>
          <p:cNvSpPr/>
          <p:nvPr/>
        </p:nvSpPr>
        <p:spPr>
          <a:xfrm>
            <a:off x="5457089" y="1369382"/>
            <a:ext cx="3011043" cy="1656271"/>
          </a:xfrm>
          <a:prstGeom prst="roundRect">
            <a:avLst>
              <a:gd name="adj" fmla="val 10892"/>
            </a:avLst>
          </a:prstGeom>
          <a:solidFill>
            <a:srgbClr val="77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vendidos originalmente en:</a:t>
            </a:r>
          </a:p>
          <a:p>
            <a:pPr marL="285744" indent="-285744">
              <a:buFont typeface="Arial" panose="020B0604020202020204" pitchFamily="34" charset="0"/>
              <a:buChar char="−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Elektra </a:t>
            </a:r>
          </a:p>
          <a:p>
            <a:pPr marL="285744" indent="-285744">
              <a:buFont typeface="Arial" panose="020B0604020202020204" pitchFamily="34" charset="0"/>
              <a:buChar char="−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Salinas y Rocha</a:t>
            </a:r>
          </a:p>
          <a:p>
            <a:pPr marL="285744" indent="-285744">
              <a:buFont typeface="Arial" panose="020B0604020202020204" pitchFamily="34" charset="0"/>
              <a:buChar char="−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a Terceros (motocicletas italikas)</a:t>
            </a:r>
          </a:p>
        </p:txBody>
      </p:sp>
      <p:sp>
        <p:nvSpPr>
          <p:cNvPr id="6" name="Rectángulo redondeado 8">
            <a:extLst>
              <a:ext uri="{FF2B5EF4-FFF2-40B4-BE49-F238E27FC236}">
                <a16:creationId xmlns:a16="http://schemas.microsoft.com/office/drawing/2014/main" xmlns="" id="{6CC935B8-AB8D-4498-A84E-23316A4A2A34}"/>
              </a:ext>
            </a:extLst>
          </p:cNvPr>
          <p:cNvSpPr/>
          <p:nvPr/>
        </p:nvSpPr>
        <p:spPr>
          <a:xfrm>
            <a:off x="5447148" y="3714832"/>
            <a:ext cx="3011043" cy="1555979"/>
          </a:xfrm>
          <a:prstGeom prst="roundRect">
            <a:avLst>
              <a:gd name="adj" fmla="val 10892"/>
            </a:avLst>
          </a:prstGeom>
          <a:solidFill>
            <a:srgbClr val="77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productos propiedad del cliente que entrega para saldar su deuda</a:t>
            </a:r>
          </a:p>
        </p:txBody>
      </p:sp>
      <p:cxnSp>
        <p:nvCxnSpPr>
          <p:cNvPr id="7" name="Conector angular 10">
            <a:extLst>
              <a:ext uri="{FF2B5EF4-FFF2-40B4-BE49-F238E27FC236}">
                <a16:creationId xmlns:a16="http://schemas.microsoft.com/office/drawing/2014/main" xmlns="" id="{AC6A8E63-3016-4446-8B1A-7072A350AB24}"/>
              </a:ext>
            </a:extLst>
          </p:cNvPr>
          <p:cNvCxnSpPr>
            <a:cxnSpLocks/>
            <a:stCxn id="2" idx="6"/>
            <a:endCxn id="3" idx="1"/>
          </p:cNvCxnSpPr>
          <p:nvPr/>
        </p:nvCxnSpPr>
        <p:spPr>
          <a:xfrm flipV="1">
            <a:off x="1910317" y="2207457"/>
            <a:ext cx="384815" cy="1136502"/>
          </a:xfrm>
          <a:prstGeom prst="bentConnector3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11">
            <a:extLst>
              <a:ext uri="{FF2B5EF4-FFF2-40B4-BE49-F238E27FC236}">
                <a16:creationId xmlns:a16="http://schemas.microsoft.com/office/drawing/2014/main" xmlns="" id="{F598927F-5AC7-4BE8-9323-682AC9086134}"/>
              </a:ext>
            </a:extLst>
          </p:cNvPr>
          <p:cNvCxnSpPr>
            <a:cxnSpLocks/>
            <a:stCxn id="2" idx="6"/>
            <a:endCxn id="4" idx="1"/>
          </p:cNvCxnSpPr>
          <p:nvPr/>
        </p:nvCxnSpPr>
        <p:spPr>
          <a:xfrm>
            <a:off x="1910317" y="3343959"/>
            <a:ext cx="384815" cy="1148864"/>
          </a:xfrm>
          <a:prstGeom prst="bentConnector3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14">
            <a:extLst>
              <a:ext uri="{FF2B5EF4-FFF2-40B4-BE49-F238E27FC236}">
                <a16:creationId xmlns:a16="http://schemas.microsoft.com/office/drawing/2014/main" xmlns="" id="{D11141D2-716D-47CB-B354-39C17396E05D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4944205" y="2197518"/>
            <a:ext cx="512884" cy="9939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17">
            <a:extLst>
              <a:ext uri="{FF2B5EF4-FFF2-40B4-BE49-F238E27FC236}">
                <a16:creationId xmlns:a16="http://schemas.microsoft.com/office/drawing/2014/main" xmlns="" id="{52AE5C08-DB12-490C-A507-A2E9473D734C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4944206" y="4492822"/>
            <a:ext cx="502942" cy="1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E7377AB-0180-4FD7-99A5-11090EB5BEE9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RMD</a:t>
            </a:r>
          </a:p>
        </p:txBody>
      </p:sp>
      <p:sp>
        <p:nvSpPr>
          <p:cNvPr id="28" name="Rectángulo redondeado 7">
            <a:extLst>
              <a:ext uri="{FF2B5EF4-FFF2-40B4-BE49-F238E27FC236}">
                <a16:creationId xmlns:a16="http://schemas.microsoft.com/office/drawing/2014/main" xmlns="" id="{4647ADE7-29C0-4487-9F3B-D74C4C22A350}"/>
              </a:ext>
            </a:extLst>
          </p:cNvPr>
          <p:cNvSpPr/>
          <p:nvPr/>
        </p:nvSpPr>
        <p:spPr>
          <a:xfrm>
            <a:off x="8675859" y="1379320"/>
            <a:ext cx="3011043" cy="1656271"/>
          </a:xfrm>
          <a:prstGeom prst="roundRect">
            <a:avLst>
              <a:gd name="adj" fmla="val 12995"/>
            </a:avLst>
          </a:prstGeom>
          <a:solidFill>
            <a:schemeClr val="bg1"/>
          </a:solidFill>
          <a:ln w="19050">
            <a:solidFill>
              <a:srgbClr val="006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estos se podrá saldar el pedido de compra original que dio origen al mismo</a:t>
            </a:r>
          </a:p>
        </p:txBody>
      </p:sp>
      <p:cxnSp>
        <p:nvCxnSpPr>
          <p:cNvPr id="29" name="Conector angular 14">
            <a:extLst>
              <a:ext uri="{FF2B5EF4-FFF2-40B4-BE49-F238E27FC236}">
                <a16:creationId xmlns:a16="http://schemas.microsoft.com/office/drawing/2014/main" xmlns="" id="{FE305B88-DBCF-4857-8A51-351BFC11C3E4}"/>
              </a:ext>
            </a:extLst>
          </p:cNvPr>
          <p:cNvCxnSpPr>
            <a:cxnSpLocks/>
            <a:stCxn id="5" idx="3"/>
            <a:endCxn id="28" idx="1"/>
          </p:cNvCxnSpPr>
          <p:nvPr/>
        </p:nvCxnSpPr>
        <p:spPr>
          <a:xfrm>
            <a:off x="8468132" y="2197518"/>
            <a:ext cx="207727" cy="9938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redondeado 7">
            <a:extLst>
              <a:ext uri="{FF2B5EF4-FFF2-40B4-BE49-F238E27FC236}">
                <a16:creationId xmlns:a16="http://schemas.microsoft.com/office/drawing/2014/main" xmlns="" id="{25B4BEEE-93E0-4CAD-8840-A04E75D2626E}"/>
              </a:ext>
            </a:extLst>
          </p:cNvPr>
          <p:cNvSpPr/>
          <p:nvPr/>
        </p:nvSpPr>
        <p:spPr>
          <a:xfrm>
            <a:off x="8675858" y="3714832"/>
            <a:ext cx="3011044" cy="1555979"/>
          </a:xfrm>
          <a:prstGeom prst="roundRect">
            <a:avLst>
              <a:gd name="adj" fmla="val 12995"/>
            </a:avLst>
          </a:prstGeom>
          <a:noFill/>
          <a:ln w="19050">
            <a:solidFill>
              <a:srgbClr val="006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estos se podrán saldar 1 o más pedidos de acuerdo a la evaluación de la mercancía.</a:t>
            </a:r>
          </a:p>
        </p:txBody>
      </p:sp>
      <p:cxnSp>
        <p:nvCxnSpPr>
          <p:cNvPr id="39" name="Conector angular 14">
            <a:extLst>
              <a:ext uri="{FF2B5EF4-FFF2-40B4-BE49-F238E27FC236}">
                <a16:creationId xmlns:a16="http://schemas.microsoft.com/office/drawing/2014/main" xmlns="" id="{A7D26160-D8CE-4560-BA2D-8983E351BFFB}"/>
              </a:ext>
            </a:extLst>
          </p:cNvPr>
          <p:cNvCxnSpPr>
            <a:cxnSpLocks/>
            <a:stCxn id="6" idx="3"/>
            <a:endCxn id="36" idx="1"/>
          </p:cNvCxnSpPr>
          <p:nvPr/>
        </p:nvCxnSpPr>
        <p:spPr>
          <a:xfrm>
            <a:off x="8458191" y="4492822"/>
            <a:ext cx="217667" cy="0"/>
          </a:xfrm>
          <a:prstGeom prst="straightConnector1">
            <a:avLst/>
          </a:prstGeom>
          <a:ln w="12700">
            <a:solidFill>
              <a:srgbClr val="00634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2235AB2-3868-EF42-B25B-AC389293E1A4}"/>
              </a:ext>
            </a:extLst>
          </p:cNvPr>
          <p:cNvSpPr txBox="1"/>
          <p:nvPr/>
        </p:nvSpPr>
        <p:spPr>
          <a:xfrm>
            <a:off x="2295132" y="5605660"/>
            <a:ext cx="475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Solo marcas comerciales que se encuentren registradas en el catálogo elektra 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xmlns="" id="{950B451F-8DEC-1B4F-B871-E73EFE1EB6D2}"/>
              </a:ext>
            </a:extLst>
          </p:cNvPr>
          <p:cNvSpPr/>
          <p:nvPr/>
        </p:nvSpPr>
        <p:spPr>
          <a:xfrm>
            <a:off x="2295133" y="5587257"/>
            <a:ext cx="4758810" cy="68778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xmlns="" id="{A8FE2891-7981-F64F-B212-52BD685DA968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16200000" flipH="1">
            <a:off x="3988881" y="4901599"/>
            <a:ext cx="316445" cy="1054869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xmlns="" id="{522C6DBA-05C9-4B42-B13A-62398B39F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686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56A471-E715-4F86-91D7-0509EB6CB34F}"/>
              </a:ext>
            </a:extLst>
          </p:cNvPr>
          <p:cNvSpPr txBox="1">
            <a:spLocks/>
          </p:cNvSpPr>
          <p:nvPr/>
        </p:nvSpPr>
        <p:spPr>
          <a:xfrm>
            <a:off x="759143" y="547493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9E517E5-BEC0-4403-88FA-1D4DB4961B21}"/>
              </a:ext>
            </a:extLst>
          </p:cNvPr>
          <p:cNvSpPr txBox="1"/>
          <p:nvPr/>
        </p:nvSpPr>
        <p:spPr>
          <a:xfrm>
            <a:off x="770614" y="1257560"/>
            <a:ext cx="9333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de los productos que se reciban como RMD deben: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D533EDE-1F94-414F-B49C-0A6D508822CD}"/>
              </a:ext>
            </a:extLst>
          </p:cNvPr>
          <p:cNvSpPr txBox="1"/>
          <p:nvPr/>
        </p:nvSpPr>
        <p:spPr>
          <a:xfrm>
            <a:off x="9645121" y="4260632"/>
            <a:ext cx="2352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Cubrir mínimo el 70% del saldo capital actual y 100% para saldos reestructurados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8412C62-11A3-4888-83C5-DA8178E5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49" y="2848877"/>
            <a:ext cx="1609304" cy="11384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0291F1F-C4EB-42D1-8974-513F53B5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7336">
            <a:off x="4928203" y="2362446"/>
            <a:ext cx="1798574" cy="17454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431DF6A-23C0-4F52-8097-B67EA1DED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6" y="2935461"/>
            <a:ext cx="1756842" cy="9131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6900FF8-2647-41F8-A6EC-1FADD1CA2F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4" y="2753907"/>
            <a:ext cx="1239244" cy="11975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5F51969-9FD2-4D19-90A1-FE826A6078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78" y="2548423"/>
            <a:ext cx="1461708" cy="1438869"/>
          </a:xfrm>
          <a:prstGeom prst="rect">
            <a:avLst/>
          </a:prstGeom>
        </p:spPr>
      </p:pic>
      <p:pic>
        <p:nvPicPr>
          <p:cNvPr id="10" name="Picture 2" descr="Resultado de imagen de llave de moto vector">
            <a:extLst>
              <a:ext uri="{FF2B5EF4-FFF2-40B4-BE49-F238E27FC236}">
                <a16:creationId xmlns="" xmlns:a16="http://schemas.microsoft.com/office/drawing/2014/main" id="{5FAEB53C-4906-42BD-A7E0-F39DC764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8195">
            <a:off x="6178658" y="2641993"/>
            <a:ext cx="1263258" cy="126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A280B7AA-B6E1-4D8E-A84B-1CD5F12834C9}"/>
              </a:ext>
            </a:extLst>
          </p:cNvPr>
          <p:cNvSpPr txBox="1"/>
          <p:nvPr/>
        </p:nvSpPr>
        <p:spPr>
          <a:xfrm>
            <a:off x="377066" y="4260632"/>
            <a:ext cx="2026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entre 0 y 5 años de antigüedad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3499181-C951-4B2D-9FE8-D722095A9863}"/>
              </a:ext>
            </a:extLst>
          </p:cNvPr>
          <p:cNvSpPr txBox="1"/>
          <p:nvPr/>
        </p:nvSpPr>
        <p:spPr>
          <a:xfrm>
            <a:off x="2664671" y="4260632"/>
            <a:ext cx="21640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en buen estado y funcionando correctamente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3D289DC2-DED2-40D7-8B22-2FA3EF8EF951}"/>
              </a:ext>
            </a:extLst>
          </p:cNvPr>
          <p:cNvSpPr txBox="1"/>
          <p:nvPr/>
        </p:nvSpPr>
        <p:spPr>
          <a:xfrm>
            <a:off x="5090016" y="4260632"/>
            <a:ext cx="2352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sus componentes y accesorios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26E6659F-9972-4715-A800-EE9E02DE5171}"/>
              </a:ext>
            </a:extLst>
          </p:cNvPr>
          <p:cNvSpPr txBox="1"/>
          <p:nvPr/>
        </p:nvSpPr>
        <p:spPr>
          <a:xfrm>
            <a:off x="7703416" y="4260632"/>
            <a:ext cx="178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un número de serie</a:t>
            </a:r>
          </a:p>
        </p:txBody>
      </p:sp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C93D3F7C-5EAC-4F45-ACB2-D89A45E2F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308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3" y="447910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  <a:endParaRPr lang="es-ES" sz="40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94A8293-D63F-462D-852C-B01AD5524B65}"/>
              </a:ext>
            </a:extLst>
          </p:cNvPr>
          <p:cNvSpPr txBox="1"/>
          <p:nvPr/>
        </p:nvSpPr>
        <p:spPr>
          <a:xfrm>
            <a:off x="1041150" y="1162128"/>
            <a:ext cx="110123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3">
              <a:spcAft>
                <a:spcPts val="12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con </a:t>
            </a:r>
            <a:r>
              <a:rPr lang="es-MX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tarjeta azteca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pueden ingresarse como compra original</a:t>
            </a:r>
          </a:p>
          <a:p>
            <a:pPr marL="144463">
              <a:spcAft>
                <a:spcPts val="12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aplicar RMD a un cliente que tenga un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pagos activo.</a:t>
            </a:r>
          </a:p>
          <a:p>
            <a:pPr marL="144463">
              <a:spcAft>
                <a:spcPts val="12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mercancía recibida debe cubrir el saldo capital actual, como última opción, mínimo al 70%, excepto </a:t>
            </a:r>
            <a:r>
              <a:rPr lang="es-MX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saldos reestructurados.</a:t>
            </a:r>
            <a:endParaRPr lang="es-MX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>
              <a:spcAft>
                <a:spcPts val="12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indispensable firma del cliente o tercero en su caso.</a:t>
            </a:r>
          </a:p>
          <a:p>
            <a:pPr marL="144463">
              <a:spcAft>
                <a:spcPts val="12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con TOR, no aplica RMD.</a:t>
            </a:r>
          </a:p>
          <a:p>
            <a:pPr marL="144463">
              <a:spcAft>
                <a:spcPts val="1200"/>
              </a:spcAft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RMD solo aplica para cancelar la TOTALIDAD del adeudo y se trabaja por pedido.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A63B976A-FBD4-4D99-84D1-611582123E0E}"/>
              </a:ext>
            </a:extLst>
          </p:cNvPr>
          <p:cNvCxnSpPr>
            <a:cxnSpLocks/>
          </p:cNvCxnSpPr>
          <p:nvPr/>
        </p:nvCxnSpPr>
        <p:spPr>
          <a:xfrm>
            <a:off x="535260" y="1469132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0E57AE47-BFCD-4CE9-B7AF-1A3E226D5D2B}"/>
              </a:ext>
            </a:extLst>
          </p:cNvPr>
          <p:cNvCxnSpPr>
            <a:cxnSpLocks/>
          </p:cNvCxnSpPr>
          <p:nvPr/>
        </p:nvCxnSpPr>
        <p:spPr>
          <a:xfrm>
            <a:off x="535444" y="1942825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795A6AE2-A1B9-4F66-AE69-46CDCF7ECF9A}"/>
              </a:ext>
            </a:extLst>
          </p:cNvPr>
          <p:cNvCxnSpPr>
            <a:cxnSpLocks/>
          </p:cNvCxnSpPr>
          <p:nvPr/>
        </p:nvCxnSpPr>
        <p:spPr>
          <a:xfrm>
            <a:off x="545383" y="2438365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C24E0B32-E023-4E27-BE16-F2937A979161}"/>
              </a:ext>
            </a:extLst>
          </p:cNvPr>
          <p:cNvCxnSpPr>
            <a:cxnSpLocks/>
          </p:cNvCxnSpPr>
          <p:nvPr/>
        </p:nvCxnSpPr>
        <p:spPr>
          <a:xfrm>
            <a:off x="535627" y="3305740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xmlns="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cxnSp>
        <p:nvCxnSpPr>
          <p:cNvPr id="14" name="Conector recto de flecha 11">
            <a:extLst>
              <a:ext uri="{FF2B5EF4-FFF2-40B4-BE49-F238E27FC236}">
                <a16:creationId xmlns:a16="http://schemas.microsoft.com/office/drawing/2014/main" xmlns="" id="{C24E0B32-E023-4E27-BE16-F2937A979161}"/>
              </a:ext>
            </a:extLst>
          </p:cNvPr>
          <p:cNvCxnSpPr>
            <a:cxnSpLocks/>
          </p:cNvCxnSpPr>
          <p:nvPr/>
        </p:nvCxnSpPr>
        <p:spPr>
          <a:xfrm>
            <a:off x="540948" y="3852290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1">
            <a:extLst>
              <a:ext uri="{FF2B5EF4-FFF2-40B4-BE49-F238E27FC236}">
                <a16:creationId xmlns:a16="http://schemas.microsoft.com/office/drawing/2014/main" xmlns="" id="{C24E0B32-E023-4E27-BE16-F2937A979161}"/>
              </a:ext>
            </a:extLst>
          </p:cNvPr>
          <p:cNvCxnSpPr>
            <a:cxnSpLocks/>
          </p:cNvCxnSpPr>
          <p:nvPr/>
        </p:nvCxnSpPr>
        <p:spPr>
          <a:xfrm>
            <a:off x="565261" y="4380942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555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3" y="447910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PEDIDOS EN COMBO</a:t>
            </a:r>
            <a:endParaRPr lang="es-ES" sz="40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59007" y="918416"/>
            <a:ext cx="100029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Pedro tiene un pedido en combo, compuesto por una laptop  y una impresora.</a:t>
            </a:r>
          </a:p>
          <a:p>
            <a:endParaRPr lang="es-MX" dirty="0" smtClean="0"/>
          </a:p>
          <a:p>
            <a:r>
              <a:rPr lang="es-MX" sz="4400" dirty="0" smtClean="0"/>
              <a:t>¿Se puede ingresar solamente la laptop cómo RMD y saldar el pedido?</a:t>
            </a:r>
          </a:p>
          <a:p>
            <a:endParaRPr lang="es-MX" sz="4400" dirty="0" smtClean="0"/>
          </a:p>
          <a:p>
            <a:endParaRPr lang="es-MX" sz="4400" dirty="0" smtClean="0"/>
          </a:p>
          <a:p>
            <a:endParaRPr lang="es-MX" sz="4400" dirty="0" smtClean="0"/>
          </a:p>
          <a:p>
            <a:endParaRPr lang="es-MX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83" y="4378187"/>
            <a:ext cx="8967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77" y="2928038"/>
            <a:ext cx="11017388" cy="124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Elipse"/>
          <p:cNvSpPr/>
          <p:nvPr/>
        </p:nvSpPr>
        <p:spPr>
          <a:xfrm>
            <a:off x="1858617" y="3488635"/>
            <a:ext cx="725557" cy="367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738808" y="5022574"/>
            <a:ext cx="2789583" cy="69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6555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3" y="447910"/>
            <a:ext cx="6573474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  <a:endParaRPr lang="es-ES" sz="40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A63B976A-FBD4-4D99-84D1-611582123E0E}"/>
              </a:ext>
            </a:extLst>
          </p:cNvPr>
          <p:cNvCxnSpPr>
            <a:cxnSpLocks/>
          </p:cNvCxnSpPr>
          <p:nvPr/>
        </p:nvCxnSpPr>
        <p:spPr>
          <a:xfrm>
            <a:off x="535260" y="1469132"/>
            <a:ext cx="468000" cy="0"/>
          </a:xfrm>
          <a:prstGeom prst="straightConnector1">
            <a:avLst/>
          </a:prstGeom>
          <a:ln w="76200"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555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A2AD03-21FE-4DEA-A1EC-0146AD7EE8CD}"/>
              </a:ext>
            </a:extLst>
          </p:cNvPr>
          <p:cNvSpPr txBox="1">
            <a:spLocks/>
          </p:cNvSpPr>
          <p:nvPr/>
        </p:nvSpPr>
        <p:spPr>
          <a:xfrm>
            <a:off x="759142" y="375486"/>
            <a:ext cx="8928065" cy="6107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RECIBO DE MERCANCÍA EN DEPÓSITO</a:t>
            </a:r>
            <a:endParaRPr lang="es-ES" sz="3200" b="1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="" xmlns:a16="http://schemas.microsoft.com/office/drawing/2014/main" id="{7AC8450C-08E6-E340-BB74-87647AAF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0" y="5985865"/>
            <a:ext cx="2282446" cy="555002"/>
          </a:xfrm>
          <a:prstGeom prst="rect">
            <a:avLst/>
          </a:prstGeom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2846" t="21782" r="51436" b="9439"/>
          <a:stretch>
            <a:fillRect/>
          </a:stretch>
        </p:blipFill>
        <p:spPr bwMode="auto">
          <a:xfrm>
            <a:off x="235388" y="1661312"/>
            <a:ext cx="3301576" cy="395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 l="12401" t="22442" r="51510" b="9439"/>
          <a:stretch>
            <a:fillRect/>
          </a:stretch>
        </p:blipFill>
        <p:spPr bwMode="auto">
          <a:xfrm>
            <a:off x="3795486" y="1687486"/>
            <a:ext cx="3320931" cy="396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7315200" y="1123122"/>
            <a:ext cx="3349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006341"/>
                </a:solidFill>
              </a:rPr>
              <a:t>Hacemos uso de este documento cuando:</a:t>
            </a:r>
          </a:p>
          <a:p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Cliente se niega rotundamente a acudir a la sucursal a realizar la entrega de la mercancía.</a:t>
            </a:r>
          </a:p>
          <a:p>
            <a:endParaRPr lang="es-MX" dirty="0" smtClean="0"/>
          </a:p>
          <a:p>
            <a:pPr algn="ctr"/>
            <a:r>
              <a:rPr lang="es-MX" sz="2400" b="1" i="1" dirty="0" smtClean="0">
                <a:solidFill>
                  <a:srgbClr val="006341"/>
                </a:solidFill>
              </a:rPr>
              <a:t>IMPORTANTE </a:t>
            </a:r>
            <a:endParaRPr lang="es-MX" dirty="0" smtClean="0"/>
          </a:p>
          <a:p>
            <a:r>
              <a:rPr lang="es-MX" dirty="0" smtClean="0"/>
              <a:t>El documento debe de ser llenado correctamente con los datos de la cuenta y contener la firma del titular y/o tercero, acompañado de una copia de la identificación de la persona que realiza la entrega.</a:t>
            </a:r>
            <a:endParaRPr lang="es-MX" dirty="0"/>
          </a:p>
        </p:txBody>
      </p:sp>
      <p:pic>
        <p:nvPicPr>
          <p:cNvPr id="47106" name="Picture 2" descr="BLOGTAÑANA: MAÑANA DECIDIREMOS LOS GANADORES DEL CONCURSO DE ADORNOS DE  HALLOWEE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3791" y="3796750"/>
            <a:ext cx="927789" cy="92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555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12590</TotalTime>
  <Words>1451</Words>
  <Application>Microsoft Office PowerPoint</Application>
  <PresentationFormat>Personalizado</PresentationFormat>
  <Paragraphs>291</Paragraphs>
  <Slides>28</Slides>
  <Notes>0</Notes>
  <HiddenSlides>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Flores</dc:creator>
  <cp:lastModifiedBy>842058</cp:lastModifiedBy>
  <cp:revision>185</cp:revision>
  <dcterms:created xsi:type="dcterms:W3CDTF">2021-02-22T15:25:29Z</dcterms:created>
  <dcterms:modified xsi:type="dcterms:W3CDTF">2023-04-03T23:47:25Z</dcterms:modified>
</cp:coreProperties>
</file>