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2"/>
    <p:sldMasterId id="2147483761" r:id="rId3"/>
    <p:sldMasterId id="2147483773" r:id="rId4"/>
    <p:sldMasterId id="2147483787" r:id="rId5"/>
  </p:sldMasterIdLst>
  <p:notesMasterIdLst>
    <p:notesMasterId r:id="rId12"/>
  </p:notesMasterIdLst>
  <p:sldIdLst>
    <p:sldId id="1222" r:id="rId6"/>
    <p:sldId id="1224" r:id="rId7"/>
    <p:sldId id="1225" r:id="rId8"/>
    <p:sldId id="1226" r:id="rId9"/>
    <p:sldId id="1227" r:id="rId10"/>
    <p:sldId id="1228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BE3D6"/>
    <a:srgbClr val="DCEAF7"/>
    <a:srgbClr val="000000"/>
    <a:srgbClr val="E4E4E4"/>
    <a:srgbClr val="DDF4D5"/>
    <a:srgbClr val="8ED973"/>
    <a:srgbClr val="D9F2D0"/>
    <a:srgbClr val="D3EACB"/>
    <a:srgbClr val="E4E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5" autoAdjust="0"/>
    <p:restoredTop sz="94558"/>
  </p:normalViewPr>
  <p:slideViewPr>
    <p:cSldViewPr snapToGrid="0">
      <p:cViewPr>
        <p:scale>
          <a:sx n="100" d="100"/>
          <a:sy n="100" d="100"/>
        </p:scale>
        <p:origin x="2136" y="72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4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4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FAD2F-A57A-D947-8DA5-2D922479A0FD}" type="datetimeFigureOut">
              <a:rPr lang="es-MX" smtClean="0"/>
              <a:pPr/>
              <a:t>13/01/2026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AB6A8-8917-BB46-A5BC-63C145F46BEA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3736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32297-31B5-D8B1-6E88-75012A6B2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17" y="1341128"/>
            <a:ext cx="10937966" cy="216012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7200">
                <a:latin typeface="Cabin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3FF96A-D50D-6DC7-C50A-EC0CA0F58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282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E61602-8976-CA1F-2F80-BF2B7460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EC2DA439-4917-CD4C-9A1C-C5D753F8B370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113812-8516-EBE9-66F6-AC005690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91CC9-BE68-D2F9-3B76-0830BC00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7A339DA-64DD-E646-E9D1-5C00B7BDF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881493"/>
            <a:ext cx="9144000" cy="10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92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63CF4E-9B61-03D8-588B-40A8B06E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6" y="527760"/>
            <a:ext cx="9877456" cy="365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9D1E2C-F047-D8DC-FE4C-953FD5FAF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2426" y="1123406"/>
            <a:ext cx="10751374" cy="50535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E93856-C483-F2C1-E6E5-03E67156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45038561-2714-7D4F-B7A8-EED09AF93ED8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C9B6FB-BC9F-1EA6-FCA7-C8A0507D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C332F8-3E29-D6B7-B863-E624AD2F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224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FFECB8A-44EA-61E6-50A8-FB3A4A7F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E416F5-1F26-F455-8F6E-6F4D33E17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C8CFF7-593C-9B7B-D232-37F9D945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F5A2EDB3-E093-6247-B113-96E5E5D10D98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BB0928-B287-6287-6A1D-A48EBE70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832C7D-626E-60FF-C527-B7E469115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9783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32297-31B5-D8B1-6E88-75012A6B2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17" y="1341128"/>
            <a:ext cx="10937966" cy="2160125"/>
          </a:xfrm>
        </p:spPr>
        <p:txBody>
          <a:bodyPr anchor="b">
            <a:noAutofit/>
          </a:bodyPr>
          <a:lstStyle>
            <a:lvl1pPr algn="ctr">
              <a:defRPr sz="7200">
                <a:latin typeface="Cabin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3FF96A-D50D-6DC7-C50A-EC0CA0F58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2822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E61602-8976-CA1F-2F80-BF2B7460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DA439-4917-CD4C-9A1C-C5D753F8B370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113812-8516-EBE9-66F6-AC005690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91CC9-BE68-D2F9-3B76-0830BC00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7A339DA-64DD-E646-E9D1-5C00B7BDF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881493"/>
            <a:ext cx="9144000" cy="10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09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6A037-972D-C93E-EE83-11102A93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20725E-A5A6-AADC-9BA1-4DDE71CAA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3A58F5-78FC-E853-7881-82F5E4DA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9ECA-C140-0A46-8B83-E685E3FDDEE2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F3B66D-3740-3709-88DD-D74620FA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702D9C-25BE-4042-58F7-B9F4BF8A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21033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E631E-A2FA-2AFB-8492-D36B14CDF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B73E91-51C5-B4F5-8189-006ECD89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5FC199-EBEE-41A9-1C17-90AD8A34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8DA1-1BFA-F948-8A2E-B2A6C8683E99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8E6583-273A-63A7-53B3-EA3983D5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8826C1-A82E-B731-96D1-DAD6F6DE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5892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4381A-1FFF-6C4C-AE0E-96F8E0AA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7FEF81-8255-D684-DFE3-269F2FB19D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3FB7C4-7443-C30F-4213-87012E5B4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E77685-7DA8-50F7-BDB0-70D29AFD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A63-51EB-F34A-B0DF-EE59DE3B4DF0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5586F2-2E5D-1AA8-5B0B-454CBA12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B62D9E-0E57-7E01-6CB3-B5BE0D88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628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8E45E-D99C-2016-F4DA-1DC67A80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8D68A8-2B64-3FE1-5685-79F668127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AEF5A7-537A-A4D8-6989-D3AEF58E1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29F0DC-CE39-6FCA-2980-DA49C8639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EBCB88D-4F6C-ED58-5536-A6ED11308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9B676A-0C0C-70A6-7D16-2F98B1D6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78BD-E4B9-4647-BD08-A76E87FFD9E7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6A247B-B0A0-326C-D4A8-37E54065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E5C61C6-09CB-9E92-5263-91E1CACF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6518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66206-8FA7-42BA-19A6-6FBC51DA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6171506-FEE9-2D44-973A-94B4A2E8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FFB6-7786-2649-92E8-60C18A477A07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E8A3B2-0D2C-204C-8B1A-B91DCAA5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E7C50B-AA25-D323-4D54-F37F6FDF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025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8B8CCE-2820-0AEF-86B3-027E7570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52D4-4938-1149-B80A-9B7185954D63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4040F06-110E-CCC7-6672-218FB32C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DBF728-CCBB-7AA7-CB89-BA41D76C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19698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378C25-7FEE-5F85-E002-94212FF0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704804-0EDE-04D9-9348-6972A9D88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BC6EFA-8046-A89E-C2F3-D90F0254E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D42937-0DDE-F975-B574-DA69F764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579DC-E657-E744-8132-436AC017B2BF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9E7986-5F7E-55EC-4431-3658395E4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39CB35-E6F6-100B-C2BB-53E1C635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45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6A037-972D-C93E-EE83-11102A937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6" y="527760"/>
            <a:ext cx="9877456" cy="365126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20725E-A5A6-AADC-9BA1-4DDE71CAA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426" y="1123406"/>
            <a:ext cx="10751374" cy="5053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3A58F5-78FC-E853-7881-82F5E4DA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AD469ECA-C140-0A46-8B83-E685E3FDDEE2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F3B66D-3740-3709-88DD-D74620FA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702D9C-25BE-4042-58F7-B9F4BF8A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10550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77627-9B73-0C26-1FB5-66C53E018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6973862-AC76-72A3-5C15-678467C2B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D56731-53B3-E894-0B7D-E50785F5D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4BDFA-0263-9CD7-C504-88365C6A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1283-025B-3741-A4A4-B8DF68EE0F4D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C0672D-18BB-FEEB-0840-D6D876BB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2FDBEA-CBF5-34A8-15F8-CB7B29FB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3257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63CF4E-9B61-03D8-588B-40A8B06E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9D1E2C-F047-D8DC-FE4C-953FD5FAF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E93856-C483-F2C1-E6E5-03E67156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8561-2714-7D4F-B7A8-EED09AF93ED8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C9B6FB-BC9F-1EA6-FCA7-C8A0507D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C332F8-3E29-D6B7-B863-E624AD2F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1765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FFECB8A-44EA-61E6-50A8-FB3A4A7F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E416F5-1F26-F455-8F6E-6F4D33E17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C8CFF7-593C-9B7B-D232-37F9D945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EDB3-E093-6247-B113-96E5E5D10D98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BB0928-B287-6287-6A1D-A48EBE70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832C7D-626E-60FF-C527-B7E469115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41887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32297-31B5-D8B1-6E88-75012A6B2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17" y="1341128"/>
            <a:ext cx="10937966" cy="2160125"/>
          </a:xfrm>
        </p:spPr>
        <p:txBody>
          <a:bodyPr anchor="b">
            <a:noAutofit/>
          </a:bodyPr>
          <a:lstStyle>
            <a:lvl1pPr algn="ctr">
              <a:defRPr sz="7200">
                <a:latin typeface="Cabin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3FF96A-D50D-6DC7-C50A-EC0CA0F58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2822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E61602-8976-CA1F-2F80-BF2B7460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DA439-4917-CD4C-9A1C-C5D753F8B370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113812-8516-EBE9-66F6-AC005690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91CC9-BE68-D2F9-3B76-0830BC00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7A339DA-64DD-E646-E9D1-5C00B7BDF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881493"/>
            <a:ext cx="9144000" cy="10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89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6A037-972D-C93E-EE83-11102A93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20725E-A5A6-AADC-9BA1-4DDE71CAA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3A58F5-78FC-E853-7881-82F5E4DA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9ECA-C140-0A46-8B83-E685E3FDDEE2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F3B66D-3740-3709-88DD-D74620FA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702D9C-25BE-4042-58F7-B9F4BF8A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8246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E631E-A2FA-2AFB-8492-D36B14CDF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B73E91-51C5-B4F5-8189-006ECD89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5FC199-EBEE-41A9-1C17-90AD8A34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8DA1-1BFA-F948-8A2E-B2A6C8683E99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8E6583-273A-63A7-53B3-EA3983D5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8826C1-A82E-B731-96D1-DAD6F6DE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8671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4381A-1FFF-6C4C-AE0E-96F8E0AA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7FEF81-8255-D684-DFE3-269F2FB19D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3FB7C4-7443-C30F-4213-87012E5B4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E77685-7DA8-50F7-BDB0-70D29AFD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A63-51EB-F34A-B0DF-EE59DE3B4DF0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5586F2-2E5D-1AA8-5B0B-454CBA12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B62D9E-0E57-7E01-6CB3-B5BE0D88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9698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8E45E-D99C-2016-F4DA-1DC67A80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8D68A8-2B64-3FE1-5685-79F668127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AEF5A7-537A-A4D8-6989-D3AEF58E1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29F0DC-CE39-6FCA-2980-DA49C8639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EBCB88D-4F6C-ED58-5536-A6ED11308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9B676A-0C0C-70A6-7D16-2F98B1D6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78BD-E4B9-4647-BD08-A76E87FFD9E7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6A247B-B0A0-326C-D4A8-37E54065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E5C61C6-09CB-9E92-5263-91E1CACF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7815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66206-8FA7-42BA-19A6-6FBC51DA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6171506-FEE9-2D44-973A-94B4A2E8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FFB6-7786-2649-92E8-60C18A477A07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E8A3B2-0D2C-204C-8B1A-B91DCAA5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E7C50B-AA25-D323-4D54-F37F6FDF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1311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8B8CCE-2820-0AEF-86B3-027E7570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52D4-4938-1149-B80A-9B7185954D63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4040F06-110E-CCC7-6672-218FB32C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DBF728-CCBB-7AA7-CB89-BA41D76C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095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E631E-A2FA-2AFB-8492-D36B14CDF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B73E91-51C5-B4F5-8189-006ECD89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5FC199-EBEE-41A9-1C17-90AD8A34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ADC48DA1-1BFA-F948-8A2E-B2A6C8683E99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8E6583-273A-63A7-53B3-EA3983D5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8826C1-A82E-B731-96D1-DAD6F6DE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15044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378C25-7FEE-5F85-E002-94212FF0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704804-0EDE-04D9-9348-6972A9D88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BC6EFA-8046-A89E-C2F3-D90F0254E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D42937-0DDE-F975-B574-DA69F764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579DC-E657-E744-8132-436AC017B2BF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9E7986-5F7E-55EC-4431-3658395E4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39CB35-E6F6-100B-C2BB-53E1C635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8576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77627-9B73-0C26-1FB5-66C53E018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6973862-AC76-72A3-5C15-678467C2B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D56731-53B3-E894-0B7D-E50785F5D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4BDFA-0263-9CD7-C504-88365C6A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1283-025B-3741-A4A4-B8DF68EE0F4D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C0672D-18BB-FEEB-0840-D6D876BB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2FDBEA-CBF5-34A8-15F8-CB7B29FB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55055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63CF4E-9B61-03D8-588B-40A8B06E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9D1E2C-F047-D8DC-FE4C-953FD5FAF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E93856-C483-F2C1-E6E5-03E67156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8561-2714-7D4F-B7A8-EED09AF93ED8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C9B6FB-BC9F-1EA6-FCA7-C8A0507D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C332F8-3E29-D6B7-B863-E624AD2F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09639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FFECB8A-44EA-61E6-50A8-FB3A4A7F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E416F5-1F26-F455-8F6E-6F4D33E17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C8CFF7-593C-9B7B-D232-37F9D945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EDB3-E093-6247-B113-96E5E5D10D98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BB0928-B287-6287-6A1D-A48EBE70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832C7D-626E-60FF-C527-B7E469115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4580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32297-31B5-D8B1-6E88-75012A6B2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17" y="1341128"/>
            <a:ext cx="10937966" cy="2160125"/>
          </a:xfrm>
        </p:spPr>
        <p:txBody>
          <a:bodyPr anchor="b">
            <a:noAutofit/>
          </a:bodyPr>
          <a:lstStyle>
            <a:lvl1pPr algn="ctr">
              <a:defRPr sz="7200">
                <a:latin typeface="Cabin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3FF96A-D50D-6DC7-C50A-EC0CA0F58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2822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E61602-8976-CA1F-2F80-BF2B7460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DA439-4917-CD4C-9A1C-C5D753F8B370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113812-8516-EBE9-66F6-AC005690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91CC9-BE68-D2F9-3B76-0830BC00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7A339DA-64DD-E646-E9D1-5C00B7BDF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881493"/>
            <a:ext cx="9144000" cy="10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49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6A037-972D-C93E-EE83-11102A93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20725E-A5A6-AADC-9BA1-4DDE71CAA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3A58F5-78FC-E853-7881-82F5E4DA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9ECA-C140-0A46-8B83-E685E3FDDEE2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F3B66D-3740-3709-88DD-D74620FA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702D9C-25BE-4042-58F7-B9F4BF8A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706946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E631E-A2FA-2AFB-8492-D36B14CDF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B73E91-51C5-B4F5-8189-006ECD89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5FC199-EBEE-41A9-1C17-90AD8A34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8DA1-1BFA-F948-8A2E-B2A6C8683E99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8E6583-273A-63A7-53B3-EA3983D5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8826C1-A82E-B731-96D1-DAD6F6DE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0024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4381A-1FFF-6C4C-AE0E-96F8E0AA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7FEF81-8255-D684-DFE3-269F2FB19D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3FB7C4-7443-C30F-4213-87012E5B4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E77685-7DA8-50F7-BDB0-70D29AFD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A63-51EB-F34A-B0DF-EE59DE3B4DF0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5586F2-2E5D-1AA8-5B0B-454CBA12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B62D9E-0E57-7E01-6CB3-B5BE0D88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87199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8E45E-D99C-2016-F4DA-1DC67A80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8D68A8-2B64-3FE1-5685-79F668127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AEF5A7-537A-A4D8-6989-D3AEF58E1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29F0DC-CE39-6FCA-2980-DA49C8639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EBCB88D-4F6C-ED58-5536-A6ED11308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9B676A-0C0C-70A6-7D16-2F98B1D6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78BD-E4B9-4647-BD08-A76E87FFD9E7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6A247B-B0A0-326C-D4A8-37E54065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E5C61C6-09CB-9E92-5263-91E1CACF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4741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66206-8FA7-42BA-19A6-6FBC51DA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6171506-FEE9-2D44-973A-94B4A2E8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FFB6-7786-2649-92E8-60C18A477A07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E8A3B2-0D2C-204C-8B1A-B91DCAA5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E7C50B-AA25-D323-4D54-F37F6FDF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781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4381A-1FFF-6C4C-AE0E-96F8E0AA1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6" y="527760"/>
            <a:ext cx="9877456" cy="365126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7FEF81-8255-D684-DFE3-269F2FB19D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3FB7C4-7443-C30F-4213-87012E5B4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E77685-7DA8-50F7-BDB0-70D29AFD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7AD80A63-51EB-F34A-B0DF-EE59DE3B4DF0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5586F2-2E5D-1AA8-5B0B-454CBA12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B62D9E-0E57-7E01-6CB3-B5BE0D88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79287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8B8CCE-2820-0AEF-86B3-027E7570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52D4-4938-1149-B80A-9B7185954D63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4040F06-110E-CCC7-6672-218FB32C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DBF728-CCBB-7AA7-CB89-BA41D76C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42584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378C25-7FEE-5F85-E002-94212FF0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704804-0EDE-04D9-9348-6972A9D88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BC6EFA-8046-A89E-C2F3-D90F0254E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D42937-0DDE-F975-B574-DA69F764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579DC-E657-E744-8132-436AC017B2BF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9E7986-5F7E-55EC-4431-3658395E4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39CB35-E6F6-100B-C2BB-53E1C635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59351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77627-9B73-0C26-1FB5-66C53E018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6973862-AC76-72A3-5C15-678467C2B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D56731-53B3-E894-0B7D-E50785F5D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4BDFA-0263-9CD7-C504-88365C6A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1283-025B-3741-A4A4-B8DF68EE0F4D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C0672D-18BB-FEEB-0840-D6D876BB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2FDBEA-CBF5-34A8-15F8-CB7B29FB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4530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63CF4E-9B61-03D8-588B-40A8B06E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9D1E2C-F047-D8DC-FE4C-953FD5FAF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E93856-C483-F2C1-E6E5-03E67156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8561-2714-7D4F-B7A8-EED09AF93ED8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C9B6FB-BC9F-1EA6-FCA7-C8A0507D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C332F8-3E29-D6B7-B863-E624AD2F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36965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FFECB8A-44EA-61E6-50A8-FB3A4A7F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E416F5-1F26-F455-8F6E-6F4D33E17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C8CFF7-593C-9B7B-D232-37F9D945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EDB3-E093-6247-B113-96E5E5D10D98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BB0928-B287-6287-6A1D-A48EBE70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832C7D-626E-60FF-C527-B7E469115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173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8E45E-D99C-2016-F4DA-1DC67A80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8D68A8-2B64-3FE1-5685-79F668127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AEF5A7-537A-A4D8-6989-D3AEF58E1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29F0DC-CE39-6FCA-2980-DA49C8639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EBCB88D-4F6C-ED58-5536-A6ED11308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9B676A-0C0C-70A6-7D16-2F98B1D6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AD1C78BD-E4B9-4647-BD08-A76E87FFD9E7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6A247B-B0A0-326C-D4A8-37E54065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E5C61C6-09CB-9E92-5263-91E1CACF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38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66206-8FA7-42BA-19A6-6FBC51DA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6" y="527760"/>
            <a:ext cx="9877456" cy="365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6171506-FEE9-2D44-973A-94B4A2E8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46BFFFB6-7786-2649-92E8-60C18A477A07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E8A3B2-0D2C-204C-8B1A-B91DCAA5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E7C50B-AA25-D323-4D54-F37F6FDF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37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8B8CCE-2820-0AEF-86B3-027E7570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D67852D4-4938-1149-B80A-9B7185954D63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4040F06-110E-CCC7-6672-218FB32C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DBF728-CCBB-7AA7-CB89-BA41D76C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875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378C25-7FEE-5F85-E002-94212FF0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704804-0EDE-04D9-9348-6972A9D88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BC6EFA-8046-A89E-C2F3-D90F0254E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D42937-0DDE-F975-B574-DA69F764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B50579DC-E657-E744-8132-436AC017B2BF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9E7986-5F7E-55EC-4431-3658395E4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39CB35-E6F6-100B-C2BB-53E1C635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95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77627-9B73-0C26-1FB5-66C53E018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6973862-AC76-72A3-5C15-678467C2B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D56731-53B3-E894-0B7D-E50785F5D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4BDFA-0263-9CD7-C504-88365C6A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62D31283-025B-3741-A4A4-B8DF68EE0F4D}" type="datetime1">
              <a:rPr lang="es-MX" smtClean="0"/>
              <a:t>13/01/2026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C0672D-18BB-FEEB-0840-D6D876BB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2FDBEA-CBF5-34A8-15F8-CB7B29FB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/>
          <a:lstStyle/>
          <a:p>
            <a:fld id="{99924E25-3977-5641-AF63-84A339284FF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452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853EBD7-6AE3-DC6E-FDDD-6F0B36424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8" cy="6858000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EF443D-9468-A31C-0AEC-7F7997543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6" y="527760"/>
            <a:ext cx="9877456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DE15C8-0CAF-8CFA-62EB-2EB3170F1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26" y="1123406"/>
            <a:ext cx="10751374" cy="5053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350F94-FDB7-3717-B57F-B584D6544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5565A"/>
                </a:solidFill>
              </a:defRPr>
            </a:lvl1pPr>
          </a:lstStyle>
          <a:p>
            <a:fld id="{4253A74B-285A-3144-BF63-884AD26DAF36}" type="datetime1">
              <a:rPr lang="es-MX" smtClean="0"/>
              <a:t>13/01/2026</a:t>
            </a:fld>
            <a:endParaRPr lang="es-ES_tradn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DB33F6-6BB1-F29A-E284-9E2C2D02F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5565A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5CD2AC-B30C-1BBD-DE3E-D21BD98C0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5565A"/>
                </a:solidFill>
              </a:defRPr>
            </a:lvl1pPr>
          </a:lstStyle>
          <a:p>
            <a:fld id="{99924E25-3977-5641-AF63-84A339284FFA}" type="slidenum">
              <a:rPr lang="es-ES_tradnl" smtClean="0"/>
              <a:pPr/>
              <a:t>‹Nº›</a:t>
            </a:fld>
            <a:endParaRPr lang="es-ES_tradn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63468A4-6037-6DC1-95CE-B975D420B68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"/>
            <a:ext cx="9144000" cy="172941"/>
          </a:xfrm>
          <a:prstGeom prst="rect">
            <a:avLst/>
          </a:prstGeom>
        </p:spPr>
      </p:pic>
      <p:pic>
        <p:nvPicPr>
          <p:cNvPr id="14" name="Imagen 13" descr="Logotipo&#10;&#10;El contenido generado por IA puede ser incorrecto.">
            <a:extLst>
              <a:ext uri="{FF2B5EF4-FFF2-40B4-BE49-F238E27FC236}">
                <a16:creationId xmlns:a16="http://schemas.microsoft.com/office/drawing/2014/main" id="{38D4C66B-EE25-2FF8-7470-56E39D955BD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11813" t="33205" r="11412" b="33805"/>
          <a:stretch>
            <a:fillRect/>
          </a:stretch>
        </p:blipFill>
        <p:spPr>
          <a:xfrm>
            <a:off x="10563702" y="5961344"/>
            <a:ext cx="1381125" cy="59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7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>
          <a:solidFill>
            <a:srgbClr val="DA291C"/>
          </a:solidFill>
          <a:latin typeface="Cabin" pitchFamily="2" charset="77"/>
          <a:ea typeface="+mj-ea"/>
          <a:cs typeface="Archiv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D9A3365-2E25-C5AB-123E-540374056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7"/>
          <a:stretch/>
        </p:blipFill>
        <p:spPr>
          <a:xfrm>
            <a:off x="0" y="0"/>
            <a:ext cx="9652000" cy="6858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51826C97-FBF3-A621-5330-D3BB6F8E6B96}"/>
              </a:ext>
            </a:extLst>
          </p:cNvPr>
          <p:cNvSpPr/>
          <p:nvPr userDrawn="1"/>
        </p:nvSpPr>
        <p:spPr>
          <a:xfrm>
            <a:off x="3657600" y="0"/>
            <a:ext cx="853440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F7E7040-AD88-2151-3068-DBB2FED63AB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"/>
            <a:ext cx="9144000" cy="172941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EF443D-9468-A31C-0AEC-7F7997543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6" y="527760"/>
            <a:ext cx="9877456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DE15C8-0CAF-8CFA-62EB-2EB3170F1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26" y="1123406"/>
            <a:ext cx="10751374" cy="5053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350F94-FDB7-3717-B57F-B584D6544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5565A"/>
                </a:solidFill>
              </a:defRPr>
            </a:lvl1pPr>
          </a:lstStyle>
          <a:p>
            <a:fld id="{4253A74B-285A-3144-BF63-884AD26DAF36}" type="datetime1">
              <a:rPr lang="es-MX" smtClean="0"/>
              <a:t>13/01/2026</a:t>
            </a:fld>
            <a:endParaRPr lang="es-ES_tradn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DB33F6-6BB1-F29A-E284-9E2C2D02F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5565A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5CD2AC-B30C-1BBD-DE3E-D21BD98C0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5565A"/>
                </a:solidFill>
              </a:defRPr>
            </a:lvl1pPr>
          </a:lstStyle>
          <a:p>
            <a:fld id="{99924E25-3977-5641-AF63-84A339284FFA}" type="slidenum">
              <a:rPr lang="es-ES_tradnl" smtClean="0"/>
              <a:pPr/>
              <a:t>‹Nº›</a:t>
            </a:fld>
            <a:endParaRPr lang="es-ES_tradnl"/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33C5061E-1F71-E6D6-5BFA-E23CE7CBCFF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11813" t="33205" r="11412" b="33805"/>
          <a:stretch>
            <a:fillRect/>
          </a:stretch>
        </p:blipFill>
        <p:spPr>
          <a:xfrm>
            <a:off x="10563702" y="5961344"/>
            <a:ext cx="1381125" cy="59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6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>
          <a:solidFill>
            <a:srgbClr val="DA291C"/>
          </a:solidFill>
          <a:latin typeface="Cabin" pitchFamily="2" charset="77"/>
          <a:ea typeface="+mj-ea"/>
          <a:cs typeface="Archiv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7F7E7040-AD88-2151-3068-DBB2FED63A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172941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EF443D-9468-A31C-0AEC-7F7997543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6" y="527760"/>
            <a:ext cx="9877456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DE15C8-0CAF-8CFA-62EB-2EB3170F1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26" y="1123406"/>
            <a:ext cx="10751374" cy="5053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350F94-FDB7-3717-B57F-B584D6544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5565A"/>
                </a:solidFill>
              </a:defRPr>
            </a:lvl1pPr>
          </a:lstStyle>
          <a:p>
            <a:fld id="{4253A74B-285A-3144-BF63-884AD26DAF36}" type="datetime1">
              <a:rPr lang="es-MX" smtClean="0"/>
              <a:t>13/01/2026</a:t>
            </a:fld>
            <a:endParaRPr lang="es-ES_tradn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DB33F6-6BB1-F29A-E284-9E2C2D02F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5565A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5CD2AC-B30C-1BBD-DE3E-D21BD98C0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5565A"/>
                </a:solidFill>
              </a:defRPr>
            </a:lvl1pPr>
          </a:lstStyle>
          <a:p>
            <a:fld id="{99924E25-3977-5641-AF63-84A339284FFA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206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>
          <a:solidFill>
            <a:srgbClr val="DA291C"/>
          </a:solidFill>
          <a:latin typeface="Cabin" pitchFamily="2" charset="77"/>
          <a:ea typeface="+mj-ea"/>
          <a:cs typeface="Archiv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7F7E7040-AD88-2151-3068-DBB2FED63A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172941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EF443D-9468-A31C-0AEC-7F7997543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6" y="527760"/>
            <a:ext cx="9877456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DE15C8-0CAF-8CFA-62EB-2EB3170F1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26" y="1123406"/>
            <a:ext cx="10751374" cy="5053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350F94-FDB7-3717-B57F-B584D6544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48" y="6561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5565A"/>
                </a:solidFill>
              </a:defRPr>
            </a:lvl1pPr>
          </a:lstStyle>
          <a:p>
            <a:fld id="{4253A74B-285A-3144-BF63-884AD26DAF36}" type="datetime1">
              <a:rPr lang="es-MX" smtClean="0"/>
              <a:t>13/01/2026</a:t>
            </a:fld>
            <a:endParaRPr lang="es-ES_tradn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DB33F6-6BB1-F29A-E284-9E2C2D02F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5616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5565A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5CD2AC-B30C-1BBD-DE3E-D21BD98C0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2652" y="6561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5565A"/>
                </a:solidFill>
              </a:defRPr>
            </a:lvl1pPr>
          </a:lstStyle>
          <a:p>
            <a:fld id="{99924E25-3977-5641-AF63-84A339284FFA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350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>
          <a:solidFill>
            <a:srgbClr val="DA291C"/>
          </a:solidFill>
          <a:latin typeface="Cabin" pitchFamily="2" charset="77"/>
          <a:ea typeface="+mj-ea"/>
          <a:cs typeface="Archiv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5565A"/>
          </a:solidFill>
          <a:latin typeface="Archivo" pitchFamily="2" charset="77"/>
          <a:ea typeface="+mn-ea"/>
          <a:cs typeface="Archiv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9.png"/><Relationship Id="rId5" Type="http://schemas.microsoft.com/office/2007/relationships/media" Target="../media/media3.mp4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EB523C40-F24E-3940-987B-E07644DE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28" y="1617842"/>
            <a:ext cx="10515600" cy="3541041"/>
          </a:xfrm>
        </p:spPr>
        <p:txBody>
          <a:bodyPr anchor="ctr">
            <a:noAutofit/>
          </a:bodyPr>
          <a:lstStyle/>
          <a:p>
            <a:pPr algn="ctr"/>
            <a:r>
              <a:rPr lang="es-MX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CONDUSEF y REDECO</a:t>
            </a:r>
            <a:endParaRPr lang="es-MX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0D8016-B645-5A15-FD23-D8EF70FCC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6495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12566-A116-6F3C-D823-732CA762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/>
              <a:t>CONDUSEF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2DA2F0-D80F-01AC-FC4E-537A4477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2</a:t>
            </a:fld>
            <a:endParaRPr lang="es-ES_tradn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B817047-F8BA-0E87-5A65-42723D4A8259}"/>
              </a:ext>
            </a:extLst>
          </p:cNvPr>
          <p:cNvSpPr txBox="1"/>
          <p:nvPr/>
        </p:nvSpPr>
        <p:spPr>
          <a:xfrm>
            <a:off x="721198" y="1690688"/>
            <a:ext cx="5692185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s-MX" sz="1600" dirty="0">
                <a:latin typeface="Avenir Next LT Pro" panose="020B0504020202020204" pitchFamily="34" charset="0"/>
              </a:rPr>
              <a:t>La </a:t>
            </a:r>
            <a:r>
              <a:rPr lang="es-MX" sz="1600" b="1" dirty="0">
                <a:latin typeface="Avenir Next LT Pro" panose="020B0504020202020204" pitchFamily="34" charset="0"/>
              </a:rPr>
              <a:t>CONDUSEF</a:t>
            </a:r>
            <a:r>
              <a:rPr lang="es-MX" sz="1600" dirty="0">
                <a:latin typeface="Avenir Next LT Pro" panose="020B0504020202020204" pitchFamily="34" charset="0"/>
              </a:rPr>
              <a:t> es la </a:t>
            </a:r>
            <a:r>
              <a:rPr lang="es-MX" sz="1600" b="1" dirty="0">
                <a:latin typeface="Avenir Next LT Pro" panose="020B0504020202020204" pitchFamily="34" charset="0"/>
              </a:rPr>
              <a:t>Comisión Nacional para la Protección y Defensa de los Usuarios de Servicios Financieros</a:t>
            </a:r>
            <a:r>
              <a:rPr lang="es-MX" sz="1600" dirty="0">
                <a:latin typeface="Avenir Next LT Pro" panose="020B0504020202020204" pitchFamily="34" charset="0"/>
              </a:rPr>
              <a:t> en México. </a:t>
            </a:r>
          </a:p>
          <a:p>
            <a:pPr>
              <a:spcAft>
                <a:spcPts val="600"/>
              </a:spcAft>
              <a:buNone/>
            </a:pPr>
            <a:r>
              <a:rPr lang="es-MX" sz="1600" dirty="0">
                <a:latin typeface="Avenir Next LT Pro" panose="020B0504020202020204" pitchFamily="34" charset="0"/>
              </a:rPr>
              <a:t>Es un organismo público que tiene como objetivo </a:t>
            </a:r>
            <a:r>
              <a:rPr lang="es-MX" sz="1600" b="1" dirty="0">
                <a:latin typeface="Avenir Next LT Pro" panose="020B0504020202020204" pitchFamily="34" charset="0"/>
              </a:rPr>
              <a:t>proteger y asesorar a los usuarios de servicios financieros</a:t>
            </a:r>
            <a:r>
              <a:rPr lang="es-MX" sz="1600" dirty="0">
                <a:latin typeface="Avenir Next LT Pro" panose="020B0504020202020204" pitchFamily="34" charset="0"/>
              </a:rPr>
              <a:t>, como cuentas bancarias, créditos, seguros, afores, entre otros.</a:t>
            </a:r>
          </a:p>
          <a:p>
            <a:pPr>
              <a:spcAft>
                <a:spcPts val="600"/>
              </a:spcAft>
              <a:buNone/>
            </a:pPr>
            <a:r>
              <a:rPr lang="es-MX" sz="1600" dirty="0">
                <a:latin typeface="Avenir Next LT Pro" panose="020B0504020202020204" pitchFamily="34" charset="0"/>
              </a:rPr>
              <a:t>Sus principales funciones son: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600" b="1" dirty="0">
                <a:latin typeface="Avenir Next LT Pro" panose="020B0504020202020204" pitchFamily="34" charset="0"/>
              </a:rPr>
              <a:t>Orientación y asesoría</a:t>
            </a:r>
            <a:r>
              <a:rPr lang="es-MX" sz="1600" dirty="0">
                <a:latin typeface="Avenir Next LT Pro" panose="020B0504020202020204" pitchFamily="34" charset="0"/>
              </a:rPr>
              <a:t>: Ayuda a los usuarios a entender productos financieros y resolver dudas.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600" b="1" dirty="0">
                <a:latin typeface="Avenir Next LT Pro" panose="020B0504020202020204" pitchFamily="34" charset="0"/>
              </a:rPr>
              <a:t>Atención de quejas y reclamaciones</a:t>
            </a:r>
            <a:r>
              <a:rPr lang="es-MX" sz="1600" dirty="0">
                <a:latin typeface="Avenir Next LT Pro" panose="020B0504020202020204" pitchFamily="34" charset="0"/>
              </a:rPr>
              <a:t>: Interviene cuando hay conflictos entre usuarios y entidades financieras.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600" b="1" dirty="0">
                <a:latin typeface="Avenir Next LT Pro" panose="020B0504020202020204" pitchFamily="34" charset="0"/>
              </a:rPr>
              <a:t>Educación financiera</a:t>
            </a:r>
            <a:r>
              <a:rPr lang="es-MX" sz="1600" dirty="0">
                <a:latin typeface="Avenir Next LT Pro" panose="020B0504020202020204" pitchFamily="34" charset="0"/>
              </a:rPr>
              <a:t>: Promueve la cultura financiera para que las personas tomen decisiones informadas.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600" b="1" dirty="0">
                <a:latin typeface="Avenir Next LT Pro" panose="020B0504020202020204" pitchFamily="34" charset="0"/>
              </a:rPr>
              <a:t>Supervisión</a:t>
            </a:r>
            <a:r>
              <a:rPr lang="es-MX" sz="1600" dirty="0">
                <a:latin typeface="Avenir Next LT Pro" panose="020B0504020202020204" pitchFamily="34" charset="0"/>
              </a:rPr>
              <a:t>: Vigila que las instituciones financieras cumplan con la normativa y traten de manera justa a los clientes.</a:t>
            </a:r>
          </a:p>
        </p:txBody>
      </p:sp>
      <p:pic>
        <p:nvPicPr>
          <p:cNvPr id="1026" name="Picture 2" descr="Qué es la CONDUSEF y cómo protege tus derechos financieros? | Rankia">
            <a:extLst>
              <a:ext uri="{FF2B5EF4-FFF2-40B4-BE49-F238E27FC236}">
                <a16:creationId xmlns:a16="http://schemas.microsoft.com/office/drawing/2014/main" id="{967FF6C5-01C9-AD01-379B-043821DC1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72" y="2396130"/>
            <a:ext cx="5396218" cy="20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061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87E7C-E593-C6F6-E1ED-A6E44C887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/>
              <a:t>REDECO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756EB8-5420-24A6-D881-EDB2C2E3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3</a:t>
            </a:fld>
            <a:endParaRPr lang="es-ES_tradnl"/>
          </a:p>
        </p:txBody>
      </p:sp>
      <p:pic>
        <p:nvPicPr>
          <p:cNvPr id="2052" name="Picture 4" descr="REDECO">
            <a:extLst>
              <a:ext uri="{FF2B5EF4-FFF2-40B4-BE49-F238E27FC236}">
                <a16:creationId xmlns:a16="http://schemas.microsoft.com/office/drawing/2014/main" id="{54F0EF6B-1D34-B1AC-AE2E-BF8A00683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r="10815"/>
          <a:stretch>
            <a:fillRect/>
          </a:stretch>
        </p:blipFill>
        <p:spPr bwMode="auto">
          <a:xfrm>
            <a:off x="6319748" y="2416027"/>
            <a:ext cx="5523848" cy="20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F21DAC2-083B-13D6-D543-926F1D610C59}"/>
              </a:ext>
            </a:extLst>
          </p:cNvPr>
          <p:cNvSpPr txBox="1"/>
          <p:nvPr/>
        </p:nvSpPr>
        <p:spPr>
          <a:xfrm>
            <a:off x="694646" y="1618117"/>
            <a:ext cx="5284560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s-MX" sz="1600" dirty="0">
                <a:latin typeface="Avenir Next LT Pro" panose="020B0504020202020204" pitchFamily="34" charset="0"/>
              </a:rPr>
              <a:t>La </a:t>
            </a:r>
            <a:r>
              <a:rPr lang="es-MX" sz="1600" b="1" dirty="0">
                <a:latin typeface="Avenir Next LT Pro" panose="020B0504020202020204" pitchFamily="34" charset="0"/>
              </a:rPr>
              <a:t>REDECO</a:t>
            </a:r>
            <a:r>
              <a:rPr lang="es-MX" sz="1600" dirty="0">
                <a:latin typeface="Avenir Next LT Pro" panose="020B0504020202020204" pitchFamily="34" charset="0"/>
              </a:rPr>
              <a:t> es la </a:t>
            </a:r>
            <a:r>
              <a:rPr lang="es-MX" sz="1600" b="1" dirty="0">
                <a:latin typeface="Avenir Next LT Pro" panose="020B0504020202020204" pitchFamily="34" charset="0"/>
              </a:rPr>
              <a:t>Registro de Despachos de Cobranza</a:t>
            </a:r>
            <a:r>
              <a:rPr lang="es-MX" sz="1600" dirty="0">
                <a:latin typeface="Avenir Next LT Pro" panose="020B0504020202020204" pitchFamily="34" charset="0"/>
              </a:rPr>
              <a:t>, una plataforma administrada por la </a:t>
            </a:r>
            <a:r>
              <a:rPr lang="es-MX" sz="1600" b="1" dirty="0">
                <a:latin typeface="Avenir Next LT Pro" panose="020B0504020202020204" pitchFamily="34" charset="0"/>
              </a:rPr>
              <a:t>CONDUSEF</a:t>
            </a:r>
            <a:r>
              <a:rPr lang="es-MX" sz="1600" dirty="0">
                <a:latin typeface="Avenir Next LT Pro" panose="020B0504020202020204" pitchFamily="34" charset="0"/>
              </a:rPr>
              <a:t> en México. </a:t>
            </a:r>
          </a:p>
          <a:p>
            <a:pPr>
              <a:spcAft>
                <a:spcPts val="600"/>
              </a:spcAft>
              <a:buNone/>
            </a:pPr>
            <a:r>
              <a:rPr lang="es-MX" sz="1600" dirty="0">
                <a:latin typeface="Avenir Next LT Pro" panose="020B0504020202020204" pitchFamily="34" charset="0"/>
              </a:rPr>
              <a:t>Su objetivo principal es </a:t>
            </a:r>
            <a:r>
              <a:rPr lang="es-MX" sz="1600" b="1" dirty="0">
                <a:latin typeface="Avenir Next LT Pro" panose="020B0504020202020204" pitchFamily="34" charset="0"/>
              </a:rPr>
              <a:t>regular y supervisar las prácticas de cobranza</a:t>
            </a:r>
            <a:r>
              <a:rPr lang="es-MX" sz="1600" dirty="0">
                <a:latin typeface="Avenir Next LT Pro" panose="020B0504020202020204" pitchFamily="34" charset="0"/>
              </a:rPr>
              <a:t> que realizan los despachos contratados por instituciones financieras, para evitar abusos o prácticas ilegales.</a:t>
            </a:r>
          </a:p>
          <a:p>
            <a:pPr>
              <a:spcAft>
                <a:spcPts val="600"/>
              </a:spcAft>
              <a:buNone/>
            </a:pPr>
            <a:r>
              <a:rPr lang="es-MX" sz="1600" dirty="0">
                <a:latin typeface="Avenir Next LT Pro" panose="020B0504020202020204" pitchFamily="34" charset="0"/>
              </a:rPr>
              <a:t>Con la REDECO el deudor puede: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600" b="1" dirty="0">
                <a:latin typeface="Avenir Next LT Pro" panose="020B0504020202020204" pitchFamily="34" charset="0"/>
              </a:rPr>
              <a:t>Presentar quejas</a:t>
            </a:r>
            <a:r>
              <a:rPr lang="es-MX" sz="1600" dirty="0">
                <a:latin typeface="Avenir Next LT Pro" panose="020B0504020202020204" pitchFamily="34" charset="0"/>
              </a:rPr>
              <a:t> contra despachos de cobranza que acosen, amenacen o actúen de manera indebida.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600" b="1" dirty="0">
                <a:latin typeface="Avenir Next LT Pro" panose="020B0504020202020204" pitchFamily="34" charset="0"/>
              </a:rPr>
              <a:t>Consultar información</a:t>
            </a:r>
            <a:r>
              <a:rPr lang="es-MX" sz="1600" dirty="0">
                <a:latin typeface="Avenir Next LT Pro" panose="020B0504020202020204" pitchFamily="34" charset="0"/>
              </a:rPr>
              <a:t> sobre los despachos registrados y verificar si están autorizados.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600" b="1" dirty="0">
                <a:latin typeface="Avenir Next LT Pro" panose="020B0504020202020204" pitchFamily="34" charset="0"/>
              </a:rPr>
              <a:t>Reportar irregularidades</a:t>
            </a:r>
            <a:r>
              <a:rPr lang="es-MX" sz="1600" dirty="0">
                <a:latin typeface="Avenir Next LT Pro" panose="020B0504020202020204" pitchFamily="34" charset="0"/>
              </a:rPr>
              <a:t> como llamadas fuera de horario, lenguaje ofensivo, amenazas, etc.</a:t>
            </a:r>
          </a:p>
        </p:txBody>
      </p:sp>
    </p:spTree>
    <p:extLst>
      <p:ext uri="{BB962C8B-B14F-4D97-AF65-F5344CB8AC3E}">
        <p14:creationId xmlns:p14="http://schemas.microsoft.com/office/powerpoint/2010/main" val="3996349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15E1D-3C81-AB1E-A98A-CA5901EF7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/>
              <a:t>Conoce más acerca de la Normatividad de Cobranza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5845B0-FB5F-D69B-3FAE-D360011D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4</a:t>
            </a:fld>
            <a:endParaRPr lang="es-ES_tradn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3473AA-D553-7B19-8237-85097CB823E3}"/>
              </a:ext>
            </a:extLst>
          </p:cNvPr>
          <p:cNvSpPr txBox="1"/>
          <p:nvPr/>
        </p:nvSpPr>
        <p:spPr>
          <a:xfrm>
            <a:off x="1110054" y="1445150"/>
            <a:ext cx="213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venir Next LT Pro" panose="020B0504020202020204" pitchFamily="34" charset="0"/>
              </a:rPr>
              <a:t>Qué es REDECO y CONDUSEF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9B590F9-4B11-5120-3598-89BD3D91656F}"/>
              </a:ext>
            </a:extLst>
          </p:cNvPr>
          <p:cNvSpPr txBox="1"/>
          <p:nvPr/>
        </p:nvSpPr>
        <p:spPr>
          <a:xfrm>
            <a:off x="3413251" y="1438995"/>
            <a:ext cx="259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venir Next LT Pro" panose="020B0504020202020204" pitchFamily="34" charset="0"/>
              </a:rPr>
              <a:t>¿Cómo Cobrar Correctamente?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3AE4C8E-3EE1-9DF7-E57E-C6049A3D7ABA}"/>
              </a:ext>
            </a:extLst>
          </p:cNvPr>
          <p:cNvSpPr txBox="1"/>
          <p:nvPr/>
        </p:nvSpPr>
        <p:spPr>
          <a:xfrm>
            <a:off x="6477143" y="1438995"/>
            <a:ext cx="201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venir Next LT Pro" panose="020B0504020202020204" pitchFamily="34" charset="0"/>
              </a:rPr>
              <a:t>Malas prácticas de cobranza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36F28DF-E916-A9D8-16EE-E1AFD5DBB93C}"/>
              </a:ext>
            </a:extLst>
          </p:cNvPr>
          <p:cNvSpPr txBox="1"/>
          <p:nvPr/>
        </p:nvSpPr>
        <p:spPr>
          <a:xfrm>
            <a:off x="8846290" y="1438995"/>
            <a:ext cx="2339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Avenir Next LT Pro" panose="020B0504020202020204" pitchFamily="34" charset="0"/>
              </a:rPr>
              <a:t>Datos personales en materia de cobranza</a:t>
            </a:r>
          </a:p>
        </p:txBody>
      </p:sp>
      <p:pic>
        <p:nvPicPr>
          <p:cNvPr id="17" name="Cápsula qué es CONDUSEF y REDECO 14062024">
            <a:hlinkClick r:id="" action="ppaction://media"/>
            <a:extLst>
              <a:ext uri="{FF2B5EF4-FFF2-40B4-BE49-F238E27FC236}">
                <a16:creationId xmlns:a16="http://schemas.microsoft.com/office/drawing/2014/main" id="{B7D4B0CD-D6DA-D08A-85E1-6BF27B371A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6382" y="2252686"/>
            <a:ext cx="2334874" cy="4150886"/>
          </a:xfrm>
          <a:prstGeom prst="rect">
            <a:avLst/>
          </a:prstGeom>
        </p:spPr>
      </p:pic>
      <p:pic>
        <p:nvPicPr>
          <p:cNvPr id="18" name="Cápsula Cómo cobrar correctamente 14062024">
            <a:hlinkClick r:id="" action="ppaction://media"/>
            <a:extLst>
              <a:ext uri="{FF2B5EF4-FFF2-40B4-BE49-F238E27FC236}">
                <a16:creationId xmlns:a16="http://schemas.microsoft.com/office/drawing/2014/main" id="{0DAD902C-E80B-CE19-37DE-FD586C69378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92049" y="2252686"/>
            <a:ext cx="2334874" cy="4150886"/>
          </a:xfrm>
          <a:prstGeom prst="rect">
            <a:avLst/>
          </a:prstGeom>
        </p:spPr>
      </p:pic>
      <p:pic>
        <p:nvPicPr>
          <p:cNvPr id="19" name="Cápsula Malas prácticas de Cobranza 14062024">
            <a:hlinkClick r:id="" action="ppaction://media"/>
            <a:extLst>
              <a:ext uri="{FF2B5EF4-FFF2-40B4-BE49-F238E27FC236}">
                <a16:creationId xmlns:a16="http://schemas.microsoft.com/office/drawing/2014/main" id="{FEF00A36-F587-59F9-56C4-F2BBE179A5B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47716" y="2252686"/>
            <a:ext cx="2316627" cy="4118449"/>
          </a:xfrm>
          <a:prstGeom prst="rect">
            <a:avLst/>
          </a:prstGeom>
        </p:spPr>
      </p:pic>
      <p:pic>
        <p:nvPicPr>
          <p:cNvPr id="20" name="Cápsula Datos Personales 14062024">
            <a:hlinkClick r:id="" action="ppaction://media"/>
            <a:extLst>
              <a:ext uri="{FF2B5EF4-FFF2-40B4-BE49-F238E27FC236}">
                <a16:creationId xmlns:a16="http://schemas.microsoft.com/office/drawing/2014/main" id="{E725581F-9898-A6E0-FA7F-61B4AF785AF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85137" y="2252686"/>
            <a:ext cx="2316628" cy="41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3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06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0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379F7-6375-0A64-DE4E-DB82105A7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/>
              <a:t>Penalizaciones 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AD49BB-81F7-147E-0C97-8532EA67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5</a:t>
            </a:fld>
            <a:endParaRPr lang="es-ES_tradn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74BE94F-81BF-91AE-3921-9FCFB68EAFF6}"/>
              </a:ext>
            </a:extLst>
          </p:cNvPr>
          <p:cNvSpPr txBox="1"/>
          <p:nvPr/>
        </p:nvSpPr>
        <p:spPr>
          <a:xfrm>
            <a:off x="836611" y="1718607"/>
            <a:ext cx="1075213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s-MX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México, la cobranza extrajudicial ilegal puede sancionarse con </a:t>
            </a:r>
            <a:r>
              <a:rPr lang="es-MX" b="1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multas de $50,000 a $300,000 pesos</a:t>
            </a:r>
            <a:r>
              <a:rPr lang="es-MX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b="1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penas de 1 a 4 años de prisión</a:t>
            </a:r>
            <a:r>
              <a:rPr lang="es-MX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MX" b="1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según el artículo 284 Bis del Código Penal Federal.</a:t>
            </a:r>
          </a:p>
          <a:p>
            <a:pPr>
              <a:spcAft>
                <a:spcPts val="600"/>
              </a:spcAft>
              <a:buNone/>
            </a:pPr>
            <a:r>
              <a:rPr lang="es-MX" dirty="0">
                <a:latin typeface="Avenir Next LT Pro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Estas sanciones se aplican cuando se utilizan amenazas, violencia o intimidación ilícita para exigir el pago de una deuda.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5DE1831-25EC-FC99-ED0D-3CA4BF1C0ED1}"/>
              </a:ext>
            </a:extLst>
          </p:cNvPr>
          <p:cNvGraphicFramePr>
            <a:graphicFrameLocks noGrp="1"/>
          </p:cNvGraphicFramePr>
          <p:nvPr/>
        </p:nvGraphicFramePr>
        <p:xfrm>
          <a:off x="601663" y="2918936"/>
          <a:ext cx="10752138" cy="1463040"/>
        </p:xfrm>
        <a:graphic>
          <a:graphicData uri="http://schemas.openxmlformats.org/drawingml/2006/table">
            <a:tbl>
              <a:tblPr/>
              <a:tblGrid>
                <a:gridCol w="3584046">
                  <a:extLst>
                    <a:ext uri="{9D8B030D-6E8A-4147-A177-3AD203B41FA5}">
                      <a16:colId xmlns:a16="http://schemas.microsoft.com/office/drawing/2014/main" val="240407927"/>
                    </a:ext>
                  </a:extLst>
                </a:gridCol>
                <a:gridCol w="3584046">
                  <a:extLst>
                    <a:ext uri="{9D8B030D-6E8A-4147-A177-3AD203B41FA5}">
                      <a16:colId xmlns:a16="http://schemas.microsoft.com/office/drawing/2014/main" val="2486844771"/>
                    </a:ext>
                  </a:extLst>
                </a:gridCol>
                <a:gridCol w="3584046">
                  <a:extLst>
                    <a:ext uri="{9D8B030D-6E8A-4147-A177-3AD203B41FA5}">
                      <a16:colId xmlns:a16="http://schemas.microsoft.com/office/drawing/2014/main" val="68156737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59615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4960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43296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454680"/>
                  </a:ext>
                </a:extLst>
              </a:tr>
            </a:tbl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AA17D4E4-617D-2890-3925-3CF45D4FFCEC}"/>
              </a:ext>
            </a:extLst>
          </p:cNvPr>
          <p:cNvSpPr txBox="1"/>
          <p:nvPr/>
        </p:nvSpPr>
        <p:spPr>
          <a:xfrm>
            <a:off x="836611" y="3643312"/>
            <a:ext cx="4981154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MX" dirty="0">
                <a:latin typeface="Avenir Next LT Pro" panose="020B0504020202020204" pitchFamily="34" charset="0"/>
              </a:rPr>
              <a:t>Se considera cobranza extrajudicial ilegal:</a:t>
            </a:r>
          </a:p>
          <a:p>
            <a:pPr>
              <a:spcAft>
                <a:spcPts val="600"/>
              </a:spcAft>
            </a:pPr>
            <a:r>
              <a:rPr lang="es-MX" b="1" dirty="0">
                <a:latin typeface="Avenir Next LT Pro" panose="020B0504020202020204" pitchFamily="34" charset="0"/>
              </a:rPr>
              <a:t>Uso de violencia, intimidación o amenazas ilícitas para requerir el pago de una deuda derivada de créditos regulados por leyes federales.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D0C5216-A846-5ED3-92BB-A037C375AEDD}"/>
              </a:ext>
            </a:extLst>
          </p:cNvPr>
          <p:cNvSpPr txBox="1"/>
          <p:nvPr/>
        </p:nvSpPr>
        <p:spPr>
          <a:xfrm>
            <a:off x="6425818" y="3643312"/>
            <a:ext cx="516293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MX" sz="2000" b="1" dirty="0">
                <a:latin typeface="Avenir Next LT Pro" panose="020B0504020202020204" pitchFamily="34" charset="0"/>
              </a:rPr>
              <a:t>Incluye actos como: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Avenir Next LT Pro" panose="020B0504020202020204" pitchFamily="34" charset="0"/>
              </a:rPr>
              <a:t>Amenazas verbales o escritas.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Avenir Next LT Pro" panose="020B0504020202020204" pitchFamily="34" charset="0"/>
              </a:rPr>
              <a:t>Uso de documentos o sellos falsos.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Avenir Next LT Pro" panose="020B0504020202020204" pitchFamily="34" charset="0"/>
              </a:rPr>
              <a:t>Usurpación de funciones (por ejemplo, hacerse pasar por autoridad judicial). </a:t>
            </a:r>
          </a:p>
        </p:txBody>
      </p:sp>
    </p:spTree>
    <p:extLst>
      <p:ext uri="{BB962C8B-B14F-4D97-AF65-F5344CB8AC3E}">
        <p14:creationId xmlns:p14="http://schemas.microsoft.com/office/powerpoint/2010/main" val="2327346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8F626-0963-8BBA-2A28-22822DCB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/>
              <a:t>Sanciones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9AC64C-20C6-38E2-223A-35EBC5D29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E25-3977-5641-AF63-84A339284FFA}" type="slidenum">
              <a:rPr lang="es-ES_tradnl" smtClean="0"/>
              <a:t>6</a:t>
            </a:fld>
            <a:endParaRPr lang="es-ES_tradnl"/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C0DA4C83-DDC3-B504-153E-FA79193B2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502502"/>
              </p:ext>
            </p:extLst>
          </p:nvPr>
        </p:nvGraphicFramePr>
        <p:xfrm>
          <a:off x="836612" y="1583871"/>
          <a:ext cx="10515600" cy="446858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7999355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8884818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390385564"/>
                    </a:ext>
                  </a:extLst>
                </a:gridCol>
              </a:tblGrid>
              <a:tr h="531974">
                <a:tc>
                  <a:txBody>
                    <a:bodyPr/>
                    <a:lstStyle/>
                    <a:p>
                      <a:r>
                        <a:rPr lang="es-MX" sz="2400" dirty="0">
                          <a:latin typeface="Avenir Next LT Pro" panose="020B0504020202020204" pitchFamily="34" charset="0"/>
                        </a:rPr>
                        <a:t>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dirty="0">
                          <a:latin typeface="Avenir Next LT Pro" panose="020B0504020202020204" pitchFamily="34" charset="0"/>
                        </a:rPr>
                        <a:t>Tipo de Sanción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dirty="0">
                          <a:latin typeface="Avenir Next LT Pro" panose="020B0504020202020204" pitchFamily="34" charset="0"/>
                        </a:rPr>
                        <a:t>Monto/Consecuencia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454064"/>
                  </a:ext>
                </a:extLst>
              </a:tr>
              <a:tr h="74476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b="1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Código Penal Federal (Art. 284 Bis)</a:t>
                      </a:r>
                      <a:endParaRPr lang="es-MX" sz="1600" b="1" i="0" kern="120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Multa y prisión</a:t>
                      </a:r>
                      <a:endParaRPr lang="es-MX" sz="1600" b="0" i="0" kern="120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Multas de $50,000 a $300,000 y prisión de 1 a 4 años.</a:t>
                      </a:r>
                      <a:endParaRPr lang="es-MX" sz="1600" b="0" i="0" kern="120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0712495"/>
                  </a:ext>
                </a:extLst>
              </a:tr>
              <a:tr h="74476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b="1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Ley Federal de Protección al Consumidor (LFPC)</a:t>
                      </a:r>
                      <a:endParaRPr lang="es-MX" sz="1600" b="1" i="0" kern="120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Multas económicas</a:t>
                      </a:r>
                      <a:endParaRPr lang="es-MX" sz="1600" b="0" i="0" kern="120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Hasta $3,939,305.36 (Art. 128) y $5,889,637.72 (Art. 128 Bis)</a:t>
                      </a:r>
                      <a:endParaRPr lang="es-MX" sz="1600" b="0" i="0" kern="120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3249636"/>
                  </a:ext>
                </a:extLst>
              </a:tr>
              <a:tr h="13831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b="1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Ley para la Transparencia y Ordenamiento de los Servicios Financieros (LTOSF)</a:t>
                      </a:r>
                      <a:endParaRPr lang="es-MX" sz="1600" b="1" i="0" kern="120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Multas administrativas</a:t>
                      </a:r>
                      <a:endParaRPr lang="es-MX" sz="1600" b="0" i="0" kern="120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Art. 48: hasta 5,000 días de salario </a:t>
                      </a:r>
                    </a:p>
                    <a:p>
                      <a:pPr marL="0" algn="l" defTabSz="914400" rtl="0" eaLnBrk="1" latinLnBrk="0" hangingPunct="1"/>
                      <a:r>
                        <a:rPr lang="es-MX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Art. 49: hasta 20,000 días de salario</a:t>
                      </a:r>
                      <a:endParaRPr lang="es-MX" sz="1600" b="0" i="0" kern="120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254453"/>
                  </a:ext>
                </a:extLst>
              </a:tr>
              <a:tr h="106394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b="1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Ley de Protección y Defensa al Usuario de Servicios Financieros (LPDUSF)</a:t>
                      </a:r>
                      <a:endParaRPr lang="es-MX" sz="1600" b="1" i="0" kern="120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Multas administrativas</a:t>
                      </a:r>
                      <a:endParaRPr lang="es-MX" sz="1600" b="0" i="0" kern="120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600" b="0" kern="120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Art. 94: hasta 10,000 UDIS y hasta 3,000 días de salario​</a:t>
                      </a:r>
                      <a:endParaRPr lang="es-MX" sz="1600" b="0" i="0" kern="120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9086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320058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itus xmlns="http://schemas.titus.com/TitusProperties/">
  <TitusGUID xmlns="">38f7e5c7-24c6-4cec-8822-0e41d2db9f69</TitusGUID>
  <TitusMetadata xmlns="">eyJucyI6Imh0dHA6XC9cL3d3dy50aXR1cy5jb21cL25zXC9FbGVrdHJhIiwicHJvcHMiOlt7Im4iOiJDbGFzaWZpY2FjaW9uIiwidmFscyI6W3sidmFsdWUiOiJTSU5DLUxBU0kifV19XX0=</TitusMetadata>
</titus>
</file>

<file path=customXml/itemProps1.xml><?xml version="1.0" encoding="utf-8"?>
<ds:datastoreItem xmlns:ds="http://schemas.openxmlformats.org/officeDocument/2006/customXml" ds:itemID="{84434A60-3ABF-4008-832E-D08C86B60379}">
  <ds:schemaRefs>
    <ds:schemaRef ds:uri="http://schemas.titus.com/TitusProperties/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18103</TotalTime>
  <Words>501</Words>
  <Application>Microsoft Office PowerPoint</Application>
  <PresentationFormat>Panorámica</PresentationFormat>
  <Paragraphs>53</Paragraphs>
  <Slides>6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6</vt:i4>
      </vt:variant>
    </vt:vector>
  </HeadingPairs>
  <TitlesOfParts>
    <vt:vector size="16" baseType="lpstr">
      <vt:lpstr>Aptos</vt:lpstr>
      <vt:lpstr>Archivo</vt:lpstr>
      <vt:lpstr>Arial</vt:lpstr>
      <vt:lpstr>Avenir Next LT Pro</vt:lpstr>
      <vt:lpstr>Cabin</vt:lpstr>
      <vt:lpstr>Calibri</vt:lpstr>
      <vt:lpstr>Diseño personalizado</vt:lpstr>
      <vt:lpstr>1_Diseño personalizado</vt:lpstr>
      <vt:lpstr>2_Diseño personalizado</vt:lpstr>
      <vt:lpstr>3_Diseño personalizado</vt:lpstr>
      <vt:lpstr>CONDUSEF y REDECO</vt:lpstr>
      <vt:lpstr>CONDUSEF</vt:lpstr>
      <vt:lpstr>REDECO</vt:lpstr>
      <vt:lpstr>Conoce más acerca de la Normatividad de Cobranza</vt:lpstr>
      <vt:lpstr>Penalizaciones </vt:lpstr>
      <vt:lpstr>Sanciones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Karina Lopez Brand</dc:creator>
  <cp:lastModifiedBy>Mario Cardoso Lopez</cp:lastModifiedBy>
  <cp:revision>538</cp:revision>
  <dcterms:created xsi:type="dcterms:W3CDTF">2023-01-05T15:12:26Z</dcterms:created>
  <dcterms:modified xsi:type="dcterms:W3CDTF">2026-01-13T22:37:13Z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e3a633-3d5f-462b-ba19-31157bb9a57b_Enabled">
    <vt:lpwstr>true</vt:lpwstr>
  </property>
  <property fmtid="{D5CDD505-2E9C-101B-9397-08002B2CF9AE}" pid="3" name="MSIP_Label_8ae3a633-3d5f-462b-ba19-31157bb9a57b_SetDate">
    <vt:lpwstr>2023-01-16T23:36:33Z</vt:lpwstr>
  </property>
  <property fmtid="{D5CDD505-2E9C-101B-9397-08002B2CF9AE}" pid="4" name="MSIP_Label_8ae3a633-3d5f-462b-ba19-31157bb9a57b_Method">
    <vt:lpwstr>Standard</vt:lpwstr>
  </property>
  <property fmtid="{D5CDD505-2E9C-101B-9397-08002B2CF9AE}" pid="5" name="MSIP_Label_8ae3a633-3d5f-462b-ba19-31157bb9a57b_Name">
    <vt:lpwstr>Uso interno</vt:lpwstr>
  </property>
  <property fmtid="{D5CDD505-2E9C-101B-9397-08002B2CF9AE}" pid="6" name="MSIP_Label_8ae3a633-3d5f-462b-ba19-31157bb9a57b_SiteId">
    <vt:lpwstr>5448d52d-fbb8-4285-8d6f-aa67453bc50c</vt:lpwstr>
  </property>
  <property fmtid="{D5CDD505-2E9C-101B-9397-08002B2CF9AE}" pid="7" name="MSIP_Label_8ae3a633-3d5f-462b-ba19-31157bb9a57b_ActionId">
    <vt:lpwstr>e154a38f-6eb8-4c8d-9151-52af73fece11</vt:lpwstr>
  </property>
  <property fmtid="{D5CDD505-2E9C-101B-9397-08002B2CF9AE}" pid="8" name="MSIP_Label_8ae3a633-3d5f-462b-ba19-31157bb9a57b_ContentBits">
    <vt:lpwstr>0</vt:lpwstr>
  </property>
  <property fmtid="{D5CDD505-2E9C-101B-9397-08002B2CF9AE}" pid="9" name="TitusGUID">
    <vt:lpwstr>38f7e5c7-24c6-4cec-8822-0e41d2db9f69</vt:lpwstr>
  </property>
  <property fmtid="{D5CDD505-2E9C-101B-9397-08002B2CF9AE}" pid="10" name="dlp-metadata">
    <vt:lpwstr>SINC-LASI</vt:lpwstr>
  </property>
  <property fmtid="{D5CDD505-2E9C-101B-9397-08002B2CF9AE}" pid="11" name="Clasificacion">
    <vt:lpwstr>SINC-LASI</vt:lpwstr>
  </property>
</Properties>
</file>