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7" r:id="rId2"/>
    <p:sldId id="277" r:id="rId3"/>
    <p:sldId id="259" r:id="rId4"/>
    <p:sldId id="334" r:id="rId5"/>
    <p:sldId id="261" r:id="rId6"/>
    <p:sldId id="333" r:id="rId7"/>
    <p:sldId id="292" r:id="rId8"/>
    <p:sldId id="296" r:id="rId9"/>
    <p:sldId id="328" r:id="rId10"/>
    <p:sldId id="263" r:id="rId11"/>
    <p:sldId id="264" r:id="rId12"/>
    <p:sldId id="265" r:id="rId13"/>
    <p:sldId id="266" r:id="rId14"/>
    <p:sldId id="267" r:id="rId15"/>
    <p:sldId id="278" r:id="rId16"/>
    <p:sldId id="330" r:id="rId17"/>
    <p:sldId id="291" r:id="rId18"/>
    <p:sldId id="294" r:id="rId19"/>
    <p:sldId id="293" r:id="rId20"/>
    <p:sldId id="284" r:id="rId21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3B64A"/>
    <a:srgbClr val="006341"/>
    <a:srgbClr val="567FCA"/>
    <a:srgbClr val="E2D20E"/>
    <a:srgbClr val="FE6F00"/>
    <a:srgbClr val="77BB5D"/>
    <a:srgbClr val="3B7C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E25E649-3F16-4E02-A733-19D2CDBF48F0}" styleName="Estilo medio 3 - Énfasis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inimized" horzBarState="maximized">
    <p:restoredLeft sz="34571" autoAdjust="0"/>
    <p:restoredTop sz="86401" autoAdjust="0"/>
  </p:normalViewPr>
  <p:slideViewPr>
    <p:cSldViewPr snapToGrid="0" showGuides="1">
      <p:cViewPr varScale="1">
        <p:scale>
          <a:sx n="82" d="100"/>
          <a:sy n="82" d="100"/>
        </p:scale>
        <p:origin x="1142" y="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233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4F9333-B7EC-46D3-B5D3-55BD7DC9E194}" type="datetimeFigureOut">
              <a:rPr lang="es-MX" smtClean="0"/>
              <a:pPr/>
              <a:t>12/05/2025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33C62C-C1EA-4C17-9E5D-0697E0F080BC}" type="slidenum">
              <a:rPr lang="es-MX" smtClean="0"/>
              <a:pPr/>
              <a:t>‹Nº›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Interfaz de usuario gráfica&#10;&#10;Descripción generada automáticamente con confianza media">
            <a:extLst>
              <a:ext uri="{FF2B5EF4-FFF2-40B4-BE49-F238E27FC236}">
                <a16:creationId xmlns:a16="http://schemas.microsoft.com/office/drawing/2014/main" id="{1B1DB973-577F-4E3C-A8D0-5EC79AB7A68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732843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C5693F-DB73-4E48-9526-AF05D0F6E2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67A866F-83CA-4A60-AC80-59E51EC1B3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8AE26B6-5EE9-4AA7-8ED2-441F8FE1C1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50BD1-549F-41A8-BF3A-7393E3B41FEA}" type="datetimeFigureOut">
              <a:rPr lang="es-MX" smtClean="0"/>
              <a:pPr/>
              <a:t>12/05/2025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D449C9C-352E-444B-8F77-EDBFA1F058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9A5B870-8913-4B2D-93B4-DE28974024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7063B-904D-4DEB-B8DA-F6549B58AE73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02346456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60D9F229-4670-44AB-AF59-08C8EF36CA8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644B0D51-7840-4F03-89CF-F3DD6FD0C0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84BAE68-9675-4734-B32D-8FBEE66342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50BD1-549F-41A8-BF3A-7393E3B41FEA}" type="datetimeFigureOut">
              <a:rPr lang="es-MX" smtClean="0"/>
              <a:pPr/>
              <a:t>12/05/2025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6977A76-2281-44F9-82C5-C768DD27C9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BD05FDA-FFAD-44F5-8BC6-32660BA30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7063B-904D-4DEB-B8DA-F6549B58AE73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8049800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Forma&#10;&#10;Descripción generada automáticamente con confianza media">
            <a:extLst>
              <a:ext uri="{FF2B5EF4-FFF2-40B4-BE49-F238E27FC236}">
                <a16:creationId xmlns:a16="http://schemas.microsoft.com/office/drawing/2014/main" id="{49168F42-0898-4D53-9744-0066EF7865A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510554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9F70093-4129-49A9-84B0-11C7015F13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553ABBC-B73E-419F-8321-6F836DA434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E1409DB-D492-427E-A6CC-CC3092C916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50BD1-549F-41A8-BF3A-7393E3B41FEA}" type="datetimeFigureOut">
              <a:rPr lang="es-MX" smtClean="0"/>
              <a:pPr/>
              <a:t>12/05/2025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0B08598-BCDC-4E9E-A39D-CDF970FD22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E69039D-F9F8-4795-B09D-48E92A1E9F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7063B-904D-4DEB-B8DA-F6549B58AE73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14683975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86EFFF-E719-4FBB-88F9-3B7131701B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E6C74F7-03EB-462F-B69C-E6C0F7F6E94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0641245-5F94-4FAC-9F9B-300A8A8EB4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D6921C0-11A8-4A8F-BD75-862AB520EE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50BD1-549F-41A8-BF3A-7393E3B41FEA}" type="datetimeFigureOut">
              <a:rPr lang="es-MX" smtClean="0"/>
              <a:pPr/>
              <a:t>12/05/2025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1DD62C0-0E49-4F36-8C7E-1BA5AC40A6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FA7AB89-41DC-46CC-94E1-066834DC9E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7063B-904D-4DEB-B8DA-F6549B58AE73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33302808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E2316A8-AFA3-42ED-BB9C-7B204C054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AAFD2ED-DD9A-456E-A8D0-FC43803AF2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56F938C-2EF2-4F15-A5B5-5BFC5892CA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5004C26A-1B26-4157-A176-7519BF77DB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7236B564-39AD-4C45-A659-D06B5B3D76B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2004F2C3-4F99-4CE0-88D3-C24EB1DCF8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50BD1-549F-41A8-BF3A-7393E3B41FEA}" type="datetimeFigureOut">
              <a:rPr lang="es-MX" smtClean="0"/>
              <a:pPr/>
              <a:t>12/05/2025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F6135856-EA72-4BE3-BB81-B1AE170C68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498AECBD-C8DB-45EE-93DF-9D350F4CF6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7063B-904D-4DEB-B8DA-F6549B58AE73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29534459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DDD8936-BACD-4A7D-98BF-C1B6CAAE85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9D7BEFDF-4C63-40F4-9E31-304F96A3CB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50BD1-549F-41A8-BF3A-7393E3B41FEA}" type="datetimeFigureOut">
              <a:rPr lang="es-MX" smtClean="0"/>
              <a:pPr/>
              <a:t>12/05/2025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4F80DB86-7599-4DCA-9A4F-F3379334B4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F0F36F4E-01A9-4EF4-9AF1-E32FFDFE74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7063B-904D-4DEB-B8DA-F6549B58AE73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39079706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B8A6786-66B6-427A-BB26-ABE2FB7C2C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50BD1-549F-41A8-BF3A-7393E3B41FEA}" type="datetimeFigureOut">
              <a:rPr lang="es-MX" smtClean="0"/>
              <a:pPr/>
              <a:t>12/05/2025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56DE301D-8271-43EB-8492-B17213D93F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5E243ED6-1DDA-4C9C-8CE1-160E2817CD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7063B-904D-4DEB-B8DA-F6549B58AE73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8022511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F29DFA0-066D-466F-B973-B92DE95A1D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BB14825-802D-49B2-989B-9968F281AA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07C11C9-1C5D-473F-AD6B-7A43E7B4FB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FAD691E-75C5-4F36-AAB4-0DC81285C9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50BD1-549F-41A8-BF3A-7393E3B41FEA}" type="datetimeFigureOut">
              <a:rPr lang="es-MX" smtClean="0"/>
              <a:pPr/>
              <a:t>12/05/2025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78F39E0-9C72-44B1-ABD3-14FC472B0D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7010871-D034-4EB3-8E10-D3B5F209D9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7063B-904D-4DEB-B8DA-F6549B58AE73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91755295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2A1855E-3CAE-4926-8CC5-714A7E24B5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D45CD383-CA65-4D38-BDCD-C503916DE97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92697C5-52A5-414E-BC33-CE65C12761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959FE59-92B6-4BAA-875C-446446E20B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50BD1-549F-41A8-BF3A-7393E3B41FEA}" type="datetimeFigureOut">
              <a:rPr lang="es-MX" smtClean="0"/>
              <a:pPr/>
              <a:t>12/05/2025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052497F-8D8F-4581-9BAD-5FC6222F39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C0BDF12-41EC-46B5-AF6D-42F5BE500E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7063B-904D-4DEB-B8DA-F6549B58AE73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21982709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38A313A3-7472-4F23-BBAD-8B8A45B4D7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08910F3-4286-41B6-A487-8AA90213D7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7C9AC12-3D20-4075-B567-7F3D7392995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950BD1-549F-41A8-BF3A-7393E3B41FEA}" type="datetimeFigureOut">
              <a:rPr lang="es-MX" smtClean="0"/>
              <a:pPr/>
              <a:t>12/05/2025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067EF8D-80BD-4AB6-AB76-F242488CE2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7E0A104-CE8D-48B5-A347-96DC3828E1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B7063B-904D-4DEB-B8DA-F6549B58AE73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700398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26.png"/><Relationship Id="rId7" Type="http://schemas.openxmlformats.org/officeDocument/2006/relationships/image" Target="../media/image30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openxmlformats.org/officeDocument/2006/relationships/image" Target="../media/image28.jpeg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.png"/><Relationship Id="rId7" Type="http://schemas.openxmlformats.org/officeDocument/2006/relationships/image" Target="../media/image35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10" Type="http://schemas.openxmlformats.org/officeDocument/2006/relationships/image" Target="../media/image38.jpeg"/><Relationship Id="rId4" Type="http://schemas.openxmlformats.org/officeDocument/2006/relationships/image" Target="../media/image32.jpeg"/><Relationship Id="rId9" Type="http://schemas.openxmlformats.org/officeDocument/2006/relationships/image" Target="../media/image3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pn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sv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../DOCUMENTOS/RECIBO%20DE%20MERCANC&#205;A%20EN%20DEPOSITO%20POR%20TERCERO.svg.docx" TargetMode="External"/><Relationship Id="rId7" Type="http://schemas.openxmlformats.org/officeDocument/2006/relationships/image" Target="../media/image14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hyperlink" Target="../DOCUMENTOS/RECIBO%20DE%20MERCANC&#205;A%20EN%20DEP&#211;SITO%20CLIENTE.docx" TargetMode="Externa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B4A7CE90-B3BE-4530-84EE-A74FB8E9D3BB}"/>
              </a:ext>
            </a:extLst>
          </p:cNvPr>
          <p:cNvSpPr txBox="1"/>
          <p:nvPr/>
        </p:nvSpPr>
        <p:spPr>
          <a:xfrm>
            <a:off x="522515" y="2890391"/>
            <a:ext cx="692331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Recuperación de Mercancía en Depósito </a:t>
            </a:r>
            <a:r>
              <a:rPr lang="es-MX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(RMD)</a:t>
            </a:r>
          </a:p>
        </p:txBody>
      </p:sp>
      <p:pic>
        <p:nvPicPr>
          <p:cNvPr id="3" name="Imagen 2" descr="Interfaz de usuario gráfica, Texto, Aplicación&#10;&#10;Descripción generada automáticamente">
            <a:extLst>
              <a:ext uri="{FF2B5EF4-FFF2-40B4-BE49-F238E27FC236}">
                <a16:creationId xmlns:a16="http://schemas.microsoft.com/office/drawing/2014/main" id="{CA00C8B6-008A-4F97-A911-8E6B485288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515" y="434424"/>
            <a:ext cx="2282446" cy="555002"/>
          </a:xfrm>
          <a:prstGeom prst="rect">
            <a:avLst/>
          </a:prstGeom>
        </p:spPr>
      </p:pic>
      <p:sp>
        <p:nvSpPr>
          <p:cNvPr id="13" name="Freeform 34">
            <a:extLst>
              <a:ext uri="{FF2B5EF4-FFF2-40B4-BE49-F238E27FC236}">
                <a16:creationId xmlns:a16="http://schemas.microsoft.com/office/drawing/2014/main" id="{CA194286-5E85-43EB-8493-916F7E3CBE11}"/>
              </a:ext>
            </a:extLst>
          </p:cNvPr>
          <p:cNvSpPr>
            <a:spLocks noEditPoints="1"/>
          </p:cNvSpPr>
          <p:nvPr/>
        </p:nvSpPr>
        <p:spPr bwMode="auto">
          <a:xfrm>
            <a:off x="8057376" y="2061343"/>
            <a:ext cx="3521552" cy="3184508"/>
          </a:xfrm>
          <a:custGeom>
            <a:avLst/>
            <a:gdLst>
              <a:gd name="T0" fmla="*/ 641 w 720"/>
              <a:gd name="T1" fmla="*/ 515 h 691"/>
              <a:gd name="T2" fmla="*/ 440 w 720"/>
              <a:gd name="T3" fmla="*/ 623 h 691"/>
              <a:gd name="T4" fmla="*/ 434 w 720"/>
              <a:gd name="T5" fmla="*/ 619 h 691"/>
              <a:gd name="T6" fmla="*/ 102 w 720"/>
              <a:gd name="T7" fmla="*/ 28 h 691"/>
              <a:gd name="T8" fmla="*/ 11 w 720"/>
              <a:gd name="T9" fmla="*/ 65 h 691"/>
              <a:gd name="T10" fmla="*/ 4 w 720"/>
              <a:gd name="T11" fmla="*/ 53 h 691"/>
              <a:gd name="T12" fmla="*/ 106 w 720"/>
              <a:gd name="T13" fmla="*/ 15 h 691"/>
              <a:gd name="T14" fmla="*/ 443 w 720"/>
              <a:gd name="T15" fmla="*/ 606 h 691"/>
              <a:gd name="T16" fmla="*/ 644 w 720"/>
              <a:gd name="T17" fmla="*/ 506 h 691"/>
              <a:gd name="T18" fmla="*/ 391 w 720"/>
              <a:gd name="T19" fmla="*/ 656 h 691"/>
              <a:gd name="T20" fmla="*/ 344 w 720"/>
              <a:gd name="T21" fmla="*/ 691 h 691"/>
              <a:gd name="T22" fmla="*/ 321 w 720"/>
              <a:gd name="T23" fmla="*/ 599 h 691"/>
              <a:gd name="T24" fmla="*/ 387 w 720"/>
              <a:gd name="T25" fmla="*/ 619 h 691"/>
              <a:gd name="T26" fmla="*/ 344 w 720"/>
              <a:gd name="T27" fmla="*/ 607 h 691"/>
              <a:gd name="T28" fmla="*/ 314 w 720"/>
              <a:gd name="T29" fmla="*/ 659 h 691"/>
              <a:gd name="T30" fmla="*/ 361 w 720"/>
              <a:gd name="T31" fmla="*/ 673 h 691"/>
              <a:gd name="T32" fmla="*/ 375 w 720"/>
              <a:gd name="T33" fmla="*/ 626 h 691"/>
              <a:gd name="T34" fmla="*/ 470 w 720"/>
              <a:gd name="T35" fmla="*/ 546 h 691"/>
              <a:gd name="T36" fmla="*/ 465 w 720"/>
              <a:gd name="T37" fmla="*/ 546 h 691"/>
              <a:gd name="T38" fmla="*/ 245 w 720"/>
              <a:gd name="T39" fmla="*/ 142 h 691"/>
              <a:gd name="T40" fmla="*/ 492 w 720"/>
              <a:gd name="T41" fmla="*/ 1 h 691"/>
              <a:gd name="T42" fmla="*/ 501 w 720"/>
              <a:gd name="T43" fmla="*/ 3 h 691"/>
              <a:gd name="T44" fmla="*/ 715 w 720"/>
              <a:gd name="T45" fmla="*/ 414 h 691"/>
              <a:gd name="T46" fmla="*/ 362 w 720"/>
              <a:gd name="T47" fmla="*/ 330 h 691"/>
              <a:gd name="T48" fmla="*/ 492 w 720"/>
              <a:gd name="T49" fmla="*/ 16 h 691"/>
              <a:gd name="T50" fmla="*/ 702 w 720"/>
              <a:gd name="T51" fmla="*/ 405 h 691"/>
              <a:gd name="T52" fmla="*/ 369 w 720"/>
              <a:gd name="T53" fmla="*/ 342 h 691"/>
              <a:gd name="T54" fmla="*/ 702 w 720"/>
              <a:gd name="T55" fmla="*/ 405 h 691"/>
              <a:gd name="T56" fmla="*/ 465 w 720"/>
              <a:gd name="T57" fmla="*/ 92 h 691"/>
              <a:gd name="T58" fmla="*/ 342 w 720"/>
              <a:gd name="T59" fmla="*/ 151 h 691"/>
              <a:gd name="T60" fmla="*/ 345 w 720"/>
              <a:gd name="T61" fmla="*/ 164 h 691"/>
              <a:gd name="T62" fmla="*/ 463 w 720"/>
              <a:gd name="T63" fmla="*/ 102 h 691"/>
              <a:gd name="T64" fmla="*/ 563 w 720"/>
              <a:gd name="T65" fmla="*/ 288 h 691"/>
              <a:gd name="T66" fmla="*/ 446 w 720"/>
              <a:gd name="T67" fmla="*/ 359 h 691"/>
              <a:gd name="T68" fmla="*/ 455 w 720"/>
              <a:gd name="T69" fmla="*/ 362 h 691"/>
              <a:gd name="T70" fmla="*/ 572 w 720"/>
              <a:gd name="T71" fmla="*/ 291 h 6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720" h="691">
                <a:moveTo>
                  <a:pt x="644" y="506"/>
                </a:moveTo>
                <a:cubicBezTo>
                  <a:pt x="646" y="509"/>
                  <a:pt x="645" y="513"/>
                  <a:pt x="641" y="515"/>
                </a:cubicBezTo>
                <a:cubicBezTo>
                  <a:pt x="443" y="622"/>
                  <a:pt x="443" y="622"/>
                  <a:pt x="443" y="622"/>
                </a:cubicBezTo>
                <a:cubicBezTo>
                  <a:pt x="442" y="622"/>
                  <a:pt x="441" y="623"/>
                  <a:pt x="440" y="623"/>
                </a:cubicBezTo>
                <a:cubicBezTo>
                  <a:pt x="439" y="623"/>
                  <a:pt x="439" y="623"/>
                  <a:pt x="438" y="622"/>
                </a:cubicBezTo>
                <a:cubicBezTo>
                  <a:pt x="436" y="622"/>
                  <a:pt x="435" y="621"/>
                  <a:pt x="434" y="619"/>
                </a:cubicBezTo>
                <a:cubicBezTo>
                  <a:pt x="125" y="47"/>
                  <a:pt x="125" y="47"/>
                  <a:pt x="125" y="47"/>
                </a:cubicBezTo>
                <a:cubicBezTo>
                  <a:pt x="120" y="38"/>
                  <a:pt x="112" y="31"/>
                  <a:pt x="102" y="28"/>
                </a:cubicBezTo>
                <a:cubicBezTo>
                  <a:pt x="93" y="25"/>
                  <a:pt x="82" y="26"/>
                  <a:pt x="73" y="31"/>
                </a:cubicBezTo>
                <a:cubicBezTo>
                  <a:pt x="11" y="65"/>
                  <a:pt x="11" y="65"/>
                  <a:pt x="11" y="65"/>
                </a:cubicBezTo>
                <a:cubicBezTo>
                  <a:pt x="7" y="67"/>
                  <a:pt x="3" y="66"/>
                  <a:pt x="1" y="62"/>
                </a:cubicBezTo>
                <a:cubicBezTo>
                  <a:pt x="0" y="59"/>
                  <a:pt x="1" y="55"/>
                  <a:pt x="4" y="53"/>
                </a:cubicBezTo>
                <a:cubicBezTo>
                  <a:pt x="67" y="19"/>
                  <a:pt x="67" y="19"/>
                  <a:pt x="67" y="19"/>
                </a:cubicBezTo>
                <a:cubicBezTo>
                  <a:pt x="79" y="12"/>
                  <a:pt x="93" y="11"/>
                  <a:pt x="106" y="15"/>
                </a:cubicBezTo>
                <a:cubicBezTo>
                  <a:pt x="120" y="19"/>
                  <a:pt x="131" y="28"/>
                  <a:pt x="137" y="40"/>
                </a:cubicBezTo>
                <a:cubicBezTo>
                  <a:pt x="443" y="606"/>
                  <a:pt x="443" y="606"/>
                  <a:pt x="443" y="606"/>
                </a:cubicBezTo>
                <a:cubicBezTo>
                  <a:pt x="634" y="503"/>
                  <a:pt x="634" y="503"/>
                  <a:pt x="634" y="503"/>
                </a:cubicBezTo>
                <a:cubicBezTo>
                  <a:pt x="638" y="501"/>
                  <a:pt x="642" y="502"/>
                  <a:pt x="644" y="506"/>
                </a:cubicBezTo>
                <a:close/>
                <a:moveTo>
                  <a:pt x="387" y="619"/>
                </a:moveTo>
                <a:cubicBezTo>
                  <a:pt x="394" y="630"/>
                  <a:pt x="395" y="644"/>
                  <a:pt x="391" y="656"/>
                </a:cubicBezTo>
                <a:cubicBezTo>
                  <a:pt x="387" y="669"/>
                  <a:pt x="379" y="679"/>
                  <a:pt x="368" y="685"/>
                </a:cubicBezTo>
                <a:cubicBezTo>
                  <a:pt x="360" y="689"/>
                  <a:pt x="352" y="691"/>
                  <a:pt x="344" y="691"/>
                </a:cubicBezTo>
                <a:cubicBezTo>
                  <a:pt x="326" y="691"/>
                  <a:pt x="310" y="681"/>
                  <a:pt x="301" y="665"/>
                </a:cubicBezTo>
                <a:cubicBezTo>
                  <a:pt x="289" y="642"/>
                  <a:pt x="297" y="612"/>
                  <a:pt x="321" y="599"/>
                </a:cubicBezTo>
                <a:cubicBezTo>
                  <a:pt x="328" y="595"/>
                  <a:pt x="336" y="593"/>
                  <a:pt x="344" y="593"/>
                </a:cubicBezTo>
                <a:cubicBezTo>
                  <a:pt x="362" y="593"/>
                  <a:pt x="379" y="603"/>
                  <a:pt x="387" y="619"/>
                </a:cubicBezTo>
                <a:close/>
                <a:moveTo>
                  <a:pt x="375" y="626"/>
                </a:moveTo>
                <a:cubicBezTo>
                  <a:pt x="369" y="614"/>
                  <a:pt x="357" y="607"/>
                  <a:pt x="344" y="607"/>
                </a:cubicBezTo>
                <a:cubicBezTo>
                  <a:pt x="339" y="607"/>
                  <a:pt x="333" y="609"/>
                  <a:pt x="328" y="612"/>
                </a:cubicBezTo>
                <a:cubicBezTo>
                  <a:pt x="311" y="621"/>
                  <a:pt x="305" y="642"/>
                  <a:pt x="314" y="659"/>
                </a:cubicBezTo>
                <a:cubicBezTo>
                  <a:pt x="320" y="670"/>
                  <a:pt x="332" y="677"/>
                  <a:pt x="344" y="677"/>
                </a:cubicBezTo>
                <a:cubicBezTo>
                  <a:pt x="350" y="677"/>
                  <a:pt x="356" y="676"/>
                  <a:pt x="361" y="673"/>
                </a:cubicBezTo>
                <a:cubicBezTo>
                  <a:pt x="369" y="668"/>
                  <a:pt x="375" y="661"/>
                  <a:pt x="378" y="652"/>
                </a:cubicBezTo>
                <a:cubicBezTo>
                  <a:pt x="380" y="643"/>
                  <a:pt x="379" y="634"/>
                  <a:pt x="375" y="626"/>
                </a:cubicBezTo>
                <a:close/>
                <a:moveTo>
                  <a:pt x="715" y="414"/>
                </a:moveTo>
                <a:cubicBezTo>
                  <a:pt x="470" y="546"/>
                  <a:pt x="470" y="546"/>
                  <a:pt x="470" y="546"/>
                </a:cubicBezTo>
                <a:cubicBezTo>
                  <a:pt x="469" y="546"/>
                  <a:pt x="468" y="546"/>
                  <a:pt x="467" y="546"/>
                </a:cubicBezTo>
                <a:cubicBezTo>
                  <a:pt x="467" y="546"/>
                  <a:pt x="466" y="546"/>
                  <a:pt x="465" y="546"/>
                </a:cubicBezTo>
                <a:cubicBezTo>
                  <a:pt x="463" y="546"/>
                  <a:pt x="462" y="544"/>
                  <a:pt x="461" y="543"/>
                </a:cubicBezTo>
                <a:cubicBezTo>
                  <a:pt x="245" y="142"/>
                  <a:pt x="245" y="142"/>
                  <a:pt x="245" y="142"/>
                </a:cubicBezTo>
                <a:cubicBezTo>
                  <a:pt x="243" y="139"/>
                  <a:pt x="244" y="134"/>
                  <a:pt x="248" y="133"/>
                </a:cubicBezTo>
                <a:cubicBezTo>
                  <a:pt x="492" y="1"/>
                  <a:pt x="492" y="1"/>
                  <a:pt x="492" y="1"/>
                </a:cubicBezTo>
                <a:cubicBezTo>
                  <a:pt x="494" y="0"/>
                  <a:pt x="496" y="0"/>
                  <a:pt x="497" y="0"/>
                </a:cubicBezTo>
                <a:cubicBezTo>
                  <a:pt x="499" y="1"/>
                  <a:pt x="501" y="2"/>
                  <a:pt x="501" y="3"/>
                </a:cubicBezTo>
                <a:cubicBezTo>
                  <a:pt x="718" y="404"/>
                  <a:pt x="718" y="404"/>
                  <a:pt x="718" y="404"/>
                </a:cubicBezTo>
                <a:cubicBezTo>
                  <a:pt x="720" y="408"/>
                  <a:pt x="718" y="412"/>
                  <a:pt x="715" y="414"/>
                </a:cubicBezTo>
                <a:close/>
                <a:moveTo>
                  <a:pt x="260" y="142"/>
                </a:moveTo>
                <a:cubicBezTo>
                  <a:pt x="362" y="330"/>
                  <a:pt x="362" y="330"/>
                  <a:pt x="362" y="330"/>
                </a:cubicBezTo>
                <a:cubicBezTo>
                  <a:pt x="594" y="204"/>
                  <a:pt x="594" y="204"/>
                  <a:pt x="594" y="204"/>
                </a:cubicBezTo>
                <a:cubicBezTo>
                  <a:pt x="492" y="16"/>
                  <a:pt x="492" y="16"/>
                  <a:pt x="492" y="16"/>
                </a:cubicBezTo>
                <a:lnTo>
                  <a:pt x="260" y="142"/>
                </a:lnTo>
                <a:close/>
                <a:moveTo>
                  <a:pt x="702" y="405"/>
                </a:moveTo>
                <a:cubicBezTo>
                  <a:pt x="601" y="217"/>
                  <a:pt x="601" y="217"/>
                  <a:pt x="601" y="217"/>
                </a:cubicBezTo>
                <a:cubicBezTo>
                  <a:pt x="369" y="342"/>
                  <a:pt x="369" y="342"/>
                  <a:pt x="369" y="342"/>
                </a:cubicBezTo>
                <a:cubicBezTo>
                  <a:pt x="470" y="530"/>
                  <a:pt x="470" y="530"/>
                  <a:pt x="470" y="530"/>
                </a:cubicBezTo>
                <a:lnTo>
                  <a:pt x="702" y="405"/>
                </a:lnTo>
                <a:close/>
                <a:moveTo>
                  <a:pt x="463" y="102"/>
                </a:moveTo>
                <a:cubicBezTo>
                  <a:pt x="466" y="100"/>
                  <a:pt x="467" y="96"/>
                  <a:pt x="465" y="92"/>
                </a:cubicBezTo>
                <a:cubicBezTo>
                  <a:pt x="464" y="89"/>
                  <a:pt x="459" y="88"/>
                  <a:pt x="456" y="89"/>
                </a:cubicBezTo>
                <a:cubicBezTo>
                  <a:pt x="342" y="151"/>
                  <a:pt x="342" y="151"/>
                  <a:pt x="342" y="151"/>
                </a:cubicBezTo>
                <a:cubicBezTo>
                  <a:pt x="338" y="153"/>
                  <a:pt x="337" y="157"/>
                  <a:pt x="339" y="161"/>
                </a:cubicBezTo>
                <a:cubicBezTo>
                  <a:pt x="340" y="163"/>
                  <a:pt x="342" y="164"/>
                  <a:pt x="345" y="164"/>
                </a:cubicBezTo>
                <a:cubicBezTo>
                  <a:pt x="346" y="164"/>
                  <a:pt x="347" y="164"/>
                  <a:pt x="348" y="163"/>
                </a:cubicBezTo>
                <a:lnTo>
                  <a:pt x="463" y="102"/>
                </a:lnTo>
                <a:close/>
                <a:moveTo>
                  <a:pt x="572" y="291"/>
                </a:moveTo>
                <a:cubicBezTo>
                  <a:pt x="571" y="287"/>
                  <a:pt x="566" y="286"/>
                  <a:pt x="563" y="288"/>
                </a:cubicBezTo>
                <a:cubicBezTo>
                  <a:pt x="449" y="349"/>
                  <a:pt x="449" y="349"/>
                  <a:pt x="449" y="349"/>
                </a:cubicBezTo>
                <a:cubicBezTo>
                  <a:pt x="445" y="351"/>
                  <a:pt x="444" y="356"/>
                  <a:pt x="446" y="359"/>
                </a:cubicBezTo>
                <a:cubicBezTo>
                  <a:pt x="447" y="361"/>
                  <a:pt x="449" y="363"/>
                  <a:pt x="452" y="363"/>
                </a:cubicBezTo>
                <a:cubicBezTo>
                  <a:pt x="453" y="363"/>
                  <a:pt x="454" y="362"/>
                  <a:pt x="455" y="362"/>
                </a:cubicBezTo>
                <a:cubicBezTo>
                  <a:pt x="570" y="300"/>
                  <a:pt x="570" y="300"/>
                  <a:pt x="570" y="300"/>
                </a:cubicBezTo>
                <a:cubicBezTo>
                  <a:pt x="573" y="298"/>
                  <a:pt x="574" y="294"/>
                  <a:pt x="572" y="29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0766628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CDC11B7-84E2-4E09-A21D-990F14E4DC25}"/>
              </a:ext>
            </a:extLst>
          </p:cNvPr>
          <p:cNvSpPr txBox="1">
            <a:spLocks/>
          </p:cNvSpPr>
          <p:nvPr/>
        </p:nvSpPr>
        <p:spPr>
          <a:xfrm>
            <a:off x="759143" y="547493"/>
            <a:ext cx="6573474" cy="610747"/>
          </a:xfrm>
          <a:prstGeom prst="rect">
            <a:avLst/>
          </a:prstGeom>
          <a:ln>
            <a:noFill/>
          </a:ln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4000" b="1" dirty="0">
                <a:solidFill>
                  <a:srgbClr val="0063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¿Qué puedes registrar como compra original?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4E74CB65-0C53-4590-A4D2-14535AEB7909}"/>
              </a:ext>
            </a:extLst>
          </p:cNvPr>
          <p:cNvSpPr txBox="1"/>
          <p:nvPr/>
        </p:nvSpPr>
        <p:spPr>
          <a:xfrm>
            <a:off x="759143" y="1801497"/>
            <a:ext cx="108421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s-MX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Productos que fueron vendidos originalmente en: Elektra, SyR, y </a:t>
            </a:r>
            <a:r>
              <a:rPr lang="es-MX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motos italikas en </a:t>
            </a:r>
            <a:r>
              <a:rPr lang="es-MX" sz="24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Canales de Terceros.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05616514-9046-4345-B142-2CEE6A136B64}"/>
              </a:ext>
            </a:extLst>
          </p:cNvPr>
          <p:cNvSpPr txBox="1"/>
          <p:nvPr/>
        </p:nvSpPr>
        <p:spPr>
          <a:xfrm>
            <a:off x="1218064" y="2736838"/>
            <a:ext cx="6644392" cy="34778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182563" indent="-182563">
              <a:buClr>
                <a:srgbClr val="006240"/>
              </a:buClr>
              <a:buSzPct val="150000"/>
              <a:buFont typeface="Arial" panose="020B0604020202020204" pitchFamily="34" charset="0"/>
              <a:buChar char="•"/>
            </a:pPr>
            <a:r>
              <a:rPr lang="es-MX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Electrónica</a:t>
            </a:r>
          </a:p>
          <a:p>
            <a:pPr marL="182563" indent="-182563">
              <a:buClr>
                <a:srgbClr val="006240"/>
              </a:buClr>
              <a:buSzPct val="150000"/>
              <a:buFont typeface="Arial" panose="020B0604020202020204" pitchFamily="34" charset="0"/>
              <a:buChar char="•"/>
            </a:pPr>
            <a:r>
              <a:rPr lang="es-MX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Línea Blanca (Refrigeradores, estufas, lavadoras, secadoras, microondas, etc.)</a:t>
            </a:r>
          </a:p>
          <a:p>
            <a:pPr marL="182563" indent="-182563">
              <a:buClr>
                <a:srgbClr val="006240"/>
              </a:buClr>
              <a:buSzPct val="150000"/>
              <a:buFont typeface="Arial" panose="020B0604020202020204" pitchFamily="34" charset="0"/>
              <a:buChar char="•"/>
            </a:pPr>
            <a:r>
              <a:rPr lang="es-MX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Muebles</a:t>
            </a:r>
          </a:p>
          <a:p>
            <a:pPr marL="182563" indent="-182563">
              <a:buClr>
                <a:srgbClr val="006240"/>
              </a:buClr>
              <a:buSzPct val="150000"/>
              <a:buFont typeface="Arial" panose="020B0604020202020204" pitchFamily="34" charset="0"/>
              <a:buChar char="•"/>
            </a:pPr>
            <a:r>
              <a:rPr lang="es-MX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Cómputo</a:t>
            </a:r>
          </a:p>
          <a:p>
            <a:pPr marL="182563" indent="-182563">
              <a:buClr>
                <a:srgbClr val="006240"/>
              </a:buClr>
              <a:buSzPct val="150000"/>
              <a:buFont typeface="Arial" panose="020B0604020202020204" pitchFamily="34" charset="0"/>
              <a:buChar char="•"/>
            </a:pPr>
            <a:r>
              <a:rPr lang="es-MX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Telefonía celular (compra original en Elektra y SyR)</a:t>
            </a:r>
          </a:p>
          <a:p>
            <a:pPr marL="182563" indent="-182563">
              <a:buClr>
                <a:srgbClr val="006240"/>
              </a:buClr>
              <a:buSzPct val="150000"/>
              <a:buFont typeface="Arial" panose="020B0604020202020204" pitchFamily="34" charset="0"/>
              <a:buChar char="•"/>
            </a:pPr>
            <a:r>
              <a:rPr lang="es-MX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Transporte (bicicletas, triciclos y juegos infantiles)</a:t>
            </a:r>
          </a:p>
          <a:p>
            <a:pPr marL="182563" indent="-182563">
              <a:buClr>
                <a:srgbClr val="006240"/>
              </a:buClr>
              <a:buSzPct val="150000"/>
              <a:buFont typeface="Arial" panose="020B0604020202020204" pitchFamily="34" charset="0"/>
              <a:buChar char="•"/>
            </a:pPr>
            <a:r>
              <a:rPr lang="es-MX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Entretenimiento (consolas de video juegos)</a:t>
            </a:r>
          </a:p>
          <a:p>
            <a:pPr marL="182563" indent="-182563">
              <a:buClr>
                <a:srgbClr val="006240"/>
              </a:buClr>
              <a:buSzPct val="150000"/>
              <a:buFont typeface="Arial" panose="020B0604020202020204" pitchFamily="34" charset="0"/>
              <a:buChar char="•"/>
            </a:pPr>
            <a:r>
              <a:rPr lang="es-MX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Motocicletas Italikas</a:t>
            </a:r>
          </a:p>
          <a:p>
            <a:pPr marL="182563" indent="-182563">
              <a:buClr>
                <a:srgbClr val="006240"/>
              </a:buClr>
              <a:buSzPct val="150000"/>
              <a:buFont typeface="Arial" panose="020B0604020202020204" pitchFamily="34" charset="0"/>
              <a:buChar char="•"/>
            </a:pPr>
            <a:r>
              <a:rPr lang="es-MX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Eletrodómesticos (planchas, licuadoras y máquinas de coser)</a:t>
            </a: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5ACFDEC9-CA24-48B4-9E0D-47DFB3328D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5869" y="2543415"/>
            <a:ext cx="2404398" cy="3019476"/>
          </a:xfrm>
          <a:prstGeom prst="rect">
            <a:avLst/>
          </a:prstGeom>
        </p:spPr>
      </p:pic>
      <p:pic>
        <p:nvPicPr>
          <p:cNvPr id="6" name="Imagen 5" descr="Interfaz de usuario gráfica, Texto, Aplicación&#10;&#10;Descripción generada automáticamente">
            <a:extLst>
              <a:ext uri="{FF2B5EF4-FFF2-40B4-BE49-F238E27FC236}">
                <a16:creationId xmlns:a16="http://schemas.microsoft.com/office/drawing/2014/main" id="{237D6E52-2F78-0B49-9720-E25D050988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7450" y="5985865"/>
            <a:ext cx="2282446" cy="555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000611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09440AC-0794-4A88-B93F-E22544F35E61}"/>
              </a:ext>
            </a:extLst>
          </p:cNvPr>
          <p:cNvSpPr txBox="1">
            <a:spLocks/>
          </p:cNvSpPr>
          <p:nvPr/>
        </p:nvSpPr>
        <p:spPr>
          <a:xfrm>
            <a:off x="759143" y="547493"/>
            <a:ext cx="6573474" cy="610747"/>
          </a:xfrm>
          <a:prstGeom prst="rect">
            <a:avLst/>
          </a:prstGeom>
          <a:ln>
            <a:noFill/>
          </a:ln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4000" b="1" dirty="0">
                <a:solidFill>
                  <a:srgbClr val="0063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¿Qué NO puedes registrar como compra original?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E5EE935B-E66A-498B-80B5-12A50F81C30D}"/>
              </a:ext>
            </a:extLst>
          </p:cNvPr>
          <p:cNvSpPr txBox="1"/>
          <p:nvPr/>
        </p:nvSpPr>
        <p:spPr>
          <a:xfrm>
            <a:off x="759144" y="1906252"/>
            <a:ext cx="30377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s-MX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puedes recoger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CC5004EF-4910-4192-834B-794BA166E1B4}"/>
              </a:ext>
            </a:extLst>
          </p:cNvPr>
          <p:cNvSpPr/>
          <p:nvPr/>
        </p:nvSpPr>
        <p:spPr>
          <a:xfrm>
            <a:off x="981259" y="2657298"/>
            <a:ext cx="511474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2563" indent="-182563">
              <a:buClr>
                <a:srgbClr val="FF0000"/>
              </a:buClr>
              <a:buSzPct val="150000"/>
              <a:buFont typeface="Arial" panose="020B0604020202020204" pitchFamily="34" charset="0"/>
              <a:buChar char="•"/>
            </a:pPr>
            <a:r>
              <a:rPr lang="es-MX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Tanques y filtros de agua</a:t>
            </a:r>
          </a:p>
          <a:p>
            <a:pPr marL="182563" indent="-182563">
              <a:buClr>
                <a:srgbClr val="FF0000"/>
              </a:buClr>
              <a:buSzPct val="150000"/>
              <a:buFont typeface="Arial" panose="020B0604020202020204" pitchFamily="34" charset="0"/>
              <a:buChar char="•"/>
            </a:pPr>
            <a:r>
              <a:rPr lang="es-MX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Acumuladores</a:t>
            </a:r>
          </a:p>
          <a:p>
            <a:pPr marL="182563" indent="-182563">
              <a:buClr>
                <a:srgbClr val="FF0000"/>
              </a:buClr>
              <a:buSzPct val="150000"/>
              <a:buFont typeface="Arial" panose="020B0604020202020204" pitchFamily="34" charset="0"/>
              <a:buChar char="•"/>
            </a:pPr>
            <a:r>
              <a:rPr lang="es-MX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Colchones, llantas</a:t>
            </a:r>
          </a:p>
          <a:p>
            <a:pPr marL="182563" indent="-182563">
              <a:buClr>
                <a:srgbClr val="FF0000"/>
              </a:buClr>
              <a:buSzPct val="150000"/>
              <a:buFont typeface="Arial" panose="020B0604020202020204" pitchFamily="34" charset="0"/>
              <a:buChar char="•"/>
            </a:pPr>
            <a:r>
              <a:rPr lang="es-MX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Teléfonos celulares comprados en otros establecimientos</a:t>
            </a:r>
          </a:p>
          <a:p>
            <a:pPr marL="182563" indent="-182563">
              <a:buClr>
                <a:srgbClr val="FF0000"/>
              </a:buClr>
              <a:buSzPct val="150000"/>
              <a:buFont typeface="Arial" panose="020B0604020202020204" pitchFamily="34" charset="0"/>
              <a:buChar char="•"/>
            </a:pPr>
            <a:r>
              <a:rPr lang="es-MX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Accesorios en general (Cascos audifonos, juegos de videos)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866AA2A8-80BC-43D2-BF84-A0CD1282E3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74188" y="1600827"/>
            <a:ext cx="1525928" cy="406558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ADA26C16-A2EA-4B97-8265-34FAAFA74E6B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06495" y="3822781"/>
            <a:ext cx="1793966" cy="1843626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5845D17F-180E-4F26-922C-2E34101400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15554" y="1790992"/>
            <a:ext cx="2405642" cy="1912644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6629E1CD-B408-4875-8865-8CFB3833578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04265" y="4312258"/>
            <a:ext cx="1569820" cy="1421324"/>
          </a:xfrm>
          <a:prstGeom prst="rect">
            <a:avLst/>
          </a:prstGeom>
        </p:spPr>
      </p:pic>
      <p:pic>
        <p:nvPicPr>
          <p:cNvPr id="9" name="Imagen 8" descr="Interfaz de usuario gráfica, Texto, Aplicación&#10;&#10;Descripción generada automáticamente">
            <a:extLst>
              <a:ext uri="{FF2B5EF4-FFF2-40B4-BE49-F238E27FC236}">
                <a16:creationId xmlns:a16="http://schemas.microsoft.com/office/drawing/2014/main" id="{B73E4A66-1925-D549-B843-5E4D33805D5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7450" y="5985865"/>
            <a:ext cx="2282446" cy="555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501489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E61C290-C5FE-4732-B887-BAA8B4F737BD}"/>
              </a:ext>
            </a:extLst>
          </p:cNvPr>
          <p:cNvSpPr txBox="1">
            <a:spLocks/>
          </p:cNvSpPr>
          <p:nvPr/>
        </p:nvSpPr>
        <p:spPr>
          <a:xfrm>
            <a:off x="759143" y="547493"/>
            <a:ext cx="7426914" cy="610747"/>
          </a:xfrm>
          <a:prstGeom prst="rect">
            <a:avLst/>
          </a:prstGeom>
          <a:ln>
            <a:noFill/>
          </a:ln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4000" b="1" dirty="0">
                <a:solidFill>
                  <a:srgbClr val="0063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¿Qué puedes registrar como Garantía prendaria?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FF106E68-D8AA-4519-8A31-31FC1544FA6A}"/>
              </a:ext>
            </a:extLst>
          </p:cNvPr>
          <p:cNvSpPr txBox="1"/>
          <p:nvPr/>
        </p:nvSpPr>
        <p:spPr>
          <a:xfrm>
            <a:off x="759143" y="1776602"/>
            <a:ext cx="93684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s-MX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Productos propiedad del cliente que entrega para saldar su deuda.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E5C7B188-28DB-4F74-B7CB-1FF03417ABB7}"/>
              </a:ext>
            </a:extLst>
          </p:cNvPr>
          <p:cNvSpPr txBox="1"/>
          <p:nvPr/>
        </p:nvSpPr>
        <p:spPr>
          <a:xfrm>
            <a:off x="1534206" y="2274260"/>
            <a:ext cx="328957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6240"/>
              </a:buClr>
              <a:buSzPct val="150000"/>
            </a:pPr>
            <a:r>
              <a:rPr lang="es-MX" sz="2700" b="1" dirty="0">
                <a:solidFill>
                  <a:srgbClr val="39A7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menor tamaño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CCD5141-546B-45B6-B6DA-5C09E4283DEF}"/>
              </a:ext>
            </a:extLst>
          </p:cNvPr>
          <p:cNvSpPr txBox="1"/>
          <p:nvPr/>
        </p:nvSpPr>
        <p:spPr>
          <a:xfrm>
            <a:off x="7517523" y="2274260"/>
            <a:ext cx="328957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6240"/>
              </a:buClr>
              <a:buSzPct val="150000"/>
            </a:pPr>
            <a:r>
              <a:rPr lang="es-MX" sz="2700" b="1" dirty="0">
                <a:solidFill>
                  <a:srgbClr val="39A7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mayor tamaño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A28ADC1-6C5F-47DA-B4FC-4E3E1906E228}"/>
              </a:ext>
            </a:extLst>
          </p:cNvPr>
          <p:cNvSpPr txBox="1"/>
          <p:nvPr/>
        </p:nvSpPr>
        <p:spPr>
          <a:xfrm>
            <a:off x="650007" y="2851247"/>
            <a:ext cx="3599264" cy="2316310"/>
          </a:xfrm>
          <a:prstGeom prst="rect">
            <a:avLst/>
          </a:prstGeom>
          <a:noFill/>
        </p:spPr>
        <p:txBody>
          <a:bodyPr wrap="square" lIns="90000" rtlCol="0">
            <a:noAutofit/>
          </a:bodyPr>
          <a:lstStyle/>
          <a:p>
            <a:pPr marL="182563" indent="-182563">
              <a:buClr>
                <a:srgbClr val="006240"/>
              </a:buClr>
              <a:buSzPct val="150000"/>
              <a:buFont typeface="Arial" panose="020B0604020202020204" pitchFamily="34" charset="0"/>
              <a:buChar char="•"/>
            </a:pP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Tablets</a:t>
            </a:r>
          </a:p>
          <a:p>
            <a:pPr marL="182563" indent="-182563">
              <a:buClr>
                <a:srgbClr val="006240"/>
              </a:buClr>
              <a:buSzPct val="150000"/>
              <a:buFont typeface="Arial" panose="020B0604020202020204" pitchFamily="34" charset="0"/>
              <a:buChar char="•"/>
            </a:pP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Laptops</a:t>
            </a:r>
          </a:p>
          <a:p>
            <a:pPr marL="182563" indent="-182563">
              <a:buClr>
                <a:srgbClr val="006240"/>
              </a:buClr>
              <a:buSzPct val="150000"/>
              <a:buFont typeface="Arial" panose="020B0604020202020204" pitchFamily="34" charset="0"/>
              <a:buChar char="•"/>
            </a:pP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Impresoras</a:t>
            </a:r>
          </a:p>
          <a:p>
            <a:pPr marL="182563" indent="-182563">
              <a:buClr>
                <a:srgbClr val="006240"/>
              </a:buClr>
              <a:buSzPct val="150000"/>
              <a:buFont typeface="Arial" panose="020B0604020202020204" pitchFamily="34" charset="0"/>
              <a:buChar char="•"/>
            </a:pP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Home audio (micro y minicomponentes)</a:t>
            </a:r>
          </a:p>
          <a:p>
            <a:pPr marL="182563" indent="-182563">
              <a:buClr>
                <a:srgbClr val="006240"/>
              </a:buClr>
              <a:buSzPct val="150000"/>
              <a:buFont typeface="Arial" panose="020B0604020202020204" pitchFamily="34" charset="0"/>
              <a:buChar char="•"/>
            </a:pP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Consolas de video juego</a:t>
            </a:r>
          </a:p>
          <a:p>
            <a:pPr marL="182563" indent="-182563">
              <a:buClr>
                <a:srgbClr val="006240"/>
              </a:buClr>
              <a:buSzPct val="150000"/>
              <a:buFont typeface="Arial" panose="020B0604020202020204" pitchFamily="34" charset="0"/>
              <a:buChar char="•"/>
            </a:pP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Hornos de microondas</a:t>
            </a:r>
          </a:p>
          <a:p>
            <a:pPr marL="182563" indent="-182563">
              <a:buClr>
                <a:srgbClr val="006240"/>
              </a:buClr>
              <a:buSzPct val="150000"/>
              <a:buFont typeface="Arial" panose="020B0604020202020204" pitchFamily="34" charset="0"/>
              <a:buChar char="•"/>
            </a:pP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PC de escritorio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B23ED9AC-E3BD-4484-B7C0-772DB9EC1EE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6362" y="2851247"/>
            <a:ext cx="2199638" cy="2765882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38FA1731-EE81-44A1-85EC-DA2C98ECFD94}"/>
              </a:ext>
            </a:extLst>
          </p:cNvPr>
          <p:cNvSpPr txBox="1"/>
          <p:nvPr/>
        </p:nvSpPr>
        <p:spPr>
          <a:xfrm>
            <a:off x="6359282" y="2851247"/>
            <a:ext cx="444781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563" indent="-182563">
              <a:buClr>
                <a:srgbClr val="006240"/>
              </a:buClr>
              <a:buSzPct val="150000"/>
              <a:buFont typeface="Arial" panose="020B0604020202020204" pitchFamily="34" charset="0"/>
              <a:buChar char="•"/>
            </a:pP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Refrigeradores</a:t>
            </a:r>
          </a:p>
          <a:p>
            <a:pPr marL="182563" indent="-182563">
              <a:buClr>
                <a:srgbClr val="006240"/>
              </a:buClr>
              <a:buSzPct val="150000"/>
              <a:buFont typeface="Arial" panose="020B0604020202020204" pitchFamily="34" charset="0"/>
              <a:buChar char="•"/>
            </a:pP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Pantallas</a:t>
            </a:r>
          </a:p>
          <a:p>
            <a:pPr marL="182563" indent="-182563">
              <a:buClr>
                <a:srgbClr val="006240"/>
              </a:buClr>
              <a:buSzPct val="150000"/>
              <a:buFont typeface="Arial" panose="020B0604020202020204" pitchFamily="34" charset="0"/>
              <a:buChar char="•"/>
            </a:pP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Lavadoras</a:t>
            </a:r>
          </a:p>
          <a:p>
            <a:pPr marL="182563" indent="-182563">
              <a:buClr>
                <a:srgbClr val="006240"/>
              </a:buClr>
              <a:buSzPct val="150000"/>
              <a:buFont typeface="Arial" panose="020B0604020202020204" pitchFamily="34" charset="0"/>
              <a:buChar char="•"/>
            </a:pP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Secadoras</a:t>
            </a:r>
          </a:p>
          <a:p>
            <a:pPr marL="182563" indent="-182563">
              <a:buClr>
                <a:srgbClr val="006240"/>
              </a:buClr>
              <a:buSzPct val="150000"/>
              <a:buFont typeface="Arial" panose="020B0604020202020204" pitchFamily="34" charset="0"/>
              <a:buChar char="•"/>
            </a:pP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Lavavajillas</a:t>
            </a:r>
          </a:p>
          <a:p>
            <a:pPr marL="182563" indent="-182563">
              <a:buClr>
                <a:srgbClr val="006240"/>
              </a:buClr>
              <a:buSzPct val="150000"/>
              <a:buFont typeface="Arial" panose="020B0604020202020204" pitchFamily="34" charset="0"/>
              <a:buChar char="•"/>
            </a:pP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Comedores</a:t>
            </a:r>
          </a:p>
          <a:p>
            <a:pPr marL="182563" indent="-182563">
              <a:buClr>
                <a:srgbClr val="006240"/>
              </a:buClr>
              <a:buSzPct val="150000"/>
              <a:buFont typeface="Arial" panose="020B0604020202020204" pitchFamily="34" charset="0"/>
              <a:buChar char="•"/>
            </a:pP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Salas</a:t>
            </a:r>
          </a:p>
          <a:p>
            <a:pPr marL="182563" indent="-182563">
              <a:buClr>
                <a:srgbClr val="006240"/>
              </a:buClr>
              <a:buSzPct val="150000"/>
              <a:buFont typeface="Arial" panose="020B0604020202020204" pitchFamily="34" charset="0"/>
              <a:buChar char="•"/>
            </a:pP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Recamaras</a:t>
            </a:r>
          </a:p>
          <a:p>
            <a:pPr marL="182563" indent="-182563">
              <a:buClr>
                <a:srgbClr val="006240"/>
              </a:buClr>
              <a:buSzPct val="150000"/>
              <a:buFont typeface="Arial" panose="020B0604020202020204" pitchFamily="34" charset="0"/>
              <a:buChar char="•"/>
            </a:pP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Motos </a:t>
            </a:r>
            <a:r>
              <a:rPr lang="es-MX" sz="2000" dirty="0" err="1">
                <a:latin typeface="Arial" panose="020B0604020202020204" pitchFamily="34" charset="0"/>
                <a:cs typeface="Arial" panose="020B0604020202020204" pitchFamily="34" charset="0"/>
              </a:rPr>
              <a:t>italika</a:t>
            </a: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 (con factura a nombre del deudor)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94C651D6-AD4E-47EC-8410-EC58B745EF5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8263" y="2851247"/>
            <a:ext cx="2018833" cy="2447884"/>
          </a:xfrm>
          <a:prstGeom prst="rect">
            <a:avLst/>
          </a:prstGeom>
        </p:spPr>
      </p:pic>
      <p:sp>
        <p:nvSpPr>
          <p:cNvPr id="11" name="Rectángulo redondeado 10">
            <a:extLst>
              <a:ext uri="{FF2B5EF4-FFF2-40B4-BE49-F238E27FC236}">
                <a16:creationId xmlns:a16="http://schemas.microsoft.com/office/drawing/2014/main" id="{74DC8C49-1F79-1943-943B-F071913540C0}"/>
              </a:ext>
            </a:extLst>
          </p:cNvPr>
          <p:cNvSpPr/>
          <p:nvPr/>
        </p:nvSpPr>
        <p:spPr>
          <a:xfrm>
            <a:off x="3209547" y="6094357"/>
            <a:ext cx="5772906" cy="616809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Nota: </a:t>
            </a:r>
            <a:r>
              <a:rPr lang="es-MX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Solo marcas comerciales que se encuentren registradas en el catálogo elektra </a:t>
            </a:r>
          </a:p>
        </p:txBody>
      </p:sp>
      <p:pic>
        <p:nvPicPr>
          <p:cNvPr id="12" name="Imagen 11" descr="Interfaz de usuario gráfica, Texto, Aplicación&#10;&#10;Descripción generada automáticamente">
            <a:extLst>
              <a:ext uri="{FF2B5EF4-FFF2-40B4-BE49-F238E27FC236}">
                <a16:creationId xmlns:a16="http://schemas.microsoft.com/office/drawing/2014/main" id="{DDAD2132-EDBF-F14F-926D-C5134C312E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7450" y="5985865"/>
            <a:ext cx="2282446" cy="555002"/>
          </a:xfrm>
          <a:prstGeom prst="rect">
            <a:avLst/>
          </a:prstGeom>
        </p:spPr>
      </p:pic>
      <p:sp>
        <p:nvSpPr>
          <p:cNvPr id="13" name="12 Rectángulo"/>
          <p:cNvSpPr/>
          <p:nvPr/>
        </p:nvSpPr>
        <p:spPr>
          <a:xfrm>
            <a:off x="5865092" y="1159522"/>
            <a:ext cx="6096000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144463">
              <a:spcAft>
                <a:spcPts val="1200"/>
              </a:spcAft>
            </a:pPr>
            <a:r>
              <a:rPr lang="es-MX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Solo se pueden registrar máximo 3 mercancías de la misma familia.</a:t>
            </a:r>
          </a:p>
        </p:txBody>
      </p:sp>
    </p:spTree>
    <p:extLst>
      <p:ext uri="{BB962C8B-B14F-4D97-AF65-F5344CB8AC3E}">
        <p14:creationId xmlns:p14="http://schemas.microsoft.com/office/powerpoint/2010/main" val="326551618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678ABF8-891F-41DB-AFD5-37F28B5B5290}"/>
              </a:ext>
            </a:extLst>
          </p:cNvPr>
          <p:cNvSpPr txBox="1">
            <a:spLocks/>
          </p:cNvSpPr>
          <p:nvPr/>
        </p:nvSpPr>
        <p:spPr>
          <a:xfrm>
            <a:off x="759142" y="547493"/>
            <a:ext cx="8228103" cy="610747"/>
          </a:xfrm>
          <a:prstGeom prst="rect">
            <a:avLst/>
          </a:prstGeom>
          <a:ln>
            <a:noFill/>
          </a:ln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4000" b="1" dirty="0">
                <a:solidFill>
                  <a:srgbClr val="0063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¿Qué NO puedes registrar como Garantía prendaria?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E235AA50-5088-4A34-96C9-BF52A153C0C9}"/>
              </a:ext>
            </a:extLst>
          </p:cNvPr>
          <p:cNvSpPr txBox="1"/>
          <p:nvPr/>
        </p:nvSpPr>
        <p:spPr>
          <a:xfrm>
            <a:off x="759142" y="1929233"/>
            <a:ext cx="4174008" cy="470898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182563" indent="-182563">
              <a:buClr>
                <a:srgbClr val="FF0000"/>
              </a:buClr>
              <a:buSzPct val="150000"/>
              <a:buFont typeface="Arial" panose="020B0604020202020204" pitchFamily="34" charset="0"/>
              <a:buChar char="•"/>
            </a:pPr>
            <a:r>
              <a:rPr lang="es-MX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DVDs</a:t>
            </a:r>
          </a:p>
          <a:p>
            <a:pPr marL="182563" indent="-182563">
              <a:buClr>
                <a:srgbClr val="FF0000"/>
              </a:buClr>
              <a:buSzPct val="150000"/>
              <a:buFont typeface="Arial" panose="020B0604020202020204" pitchFamily="34" charset="0"/>
              <a:buChar char="•"/>
            </a:pPr>
            <a:r>
              <a:rPr lang="es-MX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Blue Ray</a:t>
            </a:r>
          </a:p>
          <a:p>
            <a:pPr marL="182563" indent="-182563">
              <a:buClr>
                <a:srgbClr val="FF0000"/>
              </a:buClr>
              <a:buSzPct val="150000"/>
              <a:buFont typeface="Arial" panose="020B0604020202020204" pitchFamily="34" charset="0"/>
              <a:buChar char="•"/>
            </a:pPr>
            <a:r>
              <a:rPr lang="es-MX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Cine en Casa</a:t>
            </a:r>
          </a:p>
          <a:p>
            <a:pPr marL="182563" indent="-182563">
              <a:buClr>
                <a:srgbClr val="FF0000"/>
              </a:buClr>
              <a:buSzPct val="150000"/>
              <a:buFont typeface="Arial" panose="020B0604020202020204" pitchFamily="34" charset="0"/>
              <a:buChar char="•"/>
            </a:pPr>
            <a:r>
              <a:rPr lang="es-MX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Televisiones planas,  convencionales y portátiles</a:t>
            </a:r>
          </a:p>
          <a:p>
            <a:pPr marL="182563" indent="-182563">
              <a:buClr>
                <a:srgbClr val="FF0000"/>
              </a:buClr>
              <a:buSzPct val="150000"/>
              <a:buFont typeface="Arial" panose="020B0604020202020204" pitchFamily="34" charset="0"/>
              <a:buChar char="•"/>
            </a:pPr>
            <a:r>
              <a:rPr lang="es-MX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Cámaras fotográficas y de video</a:t>
            </a:r>
          </a:p>
          <a:p>
            <a:pPr marL="182563" indent="-182563">
              <a:buClr>
                <a:srgbClr val="FF0000"/>
              </a:buClr>
              <a:buSzPct val="150000"/>
              <a:buFont typeface="Arial" panose="020B0604020202020204" pitchFamily="34" charset="0"/>
              <a:buChar char="•"/>
            </a:pPr>
            <a:r>
              <a:rPr lang="es-MX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Estufas</a:t>
            </a:r>
          </a:p>
          <a:p>
            <a:pPr marL="182563" indent="-182563">
              <a:buClr>
                <a:srgbClr val="FF0000"/>
              </a:buClr>
              <a:buSzPct val="150000"/>
              <a:buFont typeface="Arial" panose="020B0604020202020204" pitchFamily="34" charset="0"/>
              <a:buChar char="•"/>
            </a:pPr>
            <a:r>
              <a:rPr lang="es-MX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Aires acondicionados</a:t>
            </a:r>
          </a:p>
          <a:p>
            <a:pPr marL="182563" indent="-182563">
              <a:buClr>
                <a:srgbClr val="FF0000"/>
              </a:buClr>
              <a:buSzPct val="150000"/>
              <a:buFont typeface="Arial" panose="020B0604020202020204" pitchFamily="34" charset="0"/>
              <a:buChar char="•"/>
            </a:pPr>
            <a:r>
              <a:rPr lang="es-MX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 Split</a:t>
            </a:r>
          </a:p>
          <a:p>
            <a:pPr marL="182563" indent="-182563">
              <a:buClr>
                <a:srgbClr val="FF0000"/>
              </a:buClr>
              <a:buSzPct val="150000"/>
              <a:buFont typeface="Arial" panose="020B0604020202020204" pitchFamily="34" charset="0"/>
              <a:buChar char="•"/>
            </a:pPr>
            <a:r>
              <a:rPr lang="es-MX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Boilers</a:t>
            </a:r>
            <a:endParaRPr lang="es-MX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2563" indent="-182563">
              <a:buClr>
                <a:srgbClr val="FF0000"/>
              </a:buClr>
              <a:buSzPct val="150000"/>
              <a:buFont typeface="Arial" panose="020B0604020202020204" pitchFamily="34" charset="0"/>
              <a:buChar char="•"/>
            </a:pPr>
            <a:r>
              <a:rPr lang="es-MX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Campanas de cocina</a:t>
            </a:r>
          </a:p>
          <a:p>
            <a:pPr marL="182563" indent="-182563">
              <a:buClr>
                <a:srgbClr val="FF0000"/>
              </a:buClr>
              <a:buSzPct val="150000"/>
              <a:buFont typeface="Arial" panose="020B0604020202020204" pitchFamily="34" charset="0"/>
              <a:buChar char="•"/>
            </a:pPr>
            <a:r>
              <a:rPr lang="es-MX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Enseres menores (eje. Tostadores, extractores de jugos, aspiradoras, </a:t>
            </a:r>
            <a:r>
              <a:rPr lang="es-MX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etc</a:t>
            </a:r>
            <a:endParaRPr lang="es-MX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2563" indent="-182563">
              <a:buClr>
                <a:srgbClr val="FF0000"/>
              </a:buClr>
              <a:buSzPct val="150000"/>
              <a:buFont typeface="Arial" panose="020B0604020202020204" pitchFamily="34" charset="0"/>
              <a:buChar char="•"/>
            </a:pPr>
            <a:endParaRPr lang="es-MX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EE79810-A571-444C-A3B1-88045CE719D5}"/>
              </a:ext>
            </a:extLst>
          </p:cNvPr>
          <p:cNvSpPr txBox="1"/>
          <p:nvPr/>
        </p:nvSpPr>
        <p:spPr>
          <a:xfrm>
            <a:off x="5249834" y="1929233"/>
            <a:ext cx="3025818" cy="286232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182563" indent="-182563">
              <a:buClr>
                <a:srgbClr val="FF0000"/>
              </a:buClr>
              <a:buSzPct val="150000"/>
              <a:buFont typeface="Arial" panose="020B0604020202020204" pitchFamily="34" charset="0"/>
              <a:buChar char="•"/>
            </a:pPr>
            <a:r>
              <a:rPr lang="es-MX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Tanques de gas</a:t>
            </a:r>
          </a:p>
          <a:p>
            <a:pPr marL="182563" indent="-182563">
              <a:buClr>
                <a:srgbClr val="FF0000"/>
              </a:buClr>
              <a:buSzPct val="150000"/>
              <a:buFont typeface="Arial" panose="020B0604020202020204" pitchFamily="34" charset="0"/>
              <a:buChar char="•"/>
            </a:pPr>
            <a:r>
              <a:rPr lang="es-MX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Filtros de aire</a:t>
            </a:r>
          </a:p>
          <a:p>
            <a:pPr marL="182563" indent="-182563">
              <a:buClr>
                <a:srgbClr val="FF0000"/>
              </a:buClr>
              <a:buSzPct val="150000"/>
              <a:buFont typeface="Arial" panose="020B0604020202020204" pitchFamily="34" charset="0"/>
              <a:buChar char="•"/>
            </a:pPr>
            <a:r>
              <a:rPr lang="es-MX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Teléfonos celulares</a:t>
            </a:r>
          </a:p>
          <a:p>
            <a:pPr marL="182563" indent="-182563">
              <a:buClr>
                <a:srgbClr val="FF0000"/>
              </a:buClr>
              <a:buSzPct val="150000"/>
              <a:buFont typeface="Arial" panose="020B0604020202020204" pitchFamily="34" charset="0"/>
              <a:buChar char="•"/>
            </a:pPr>
            <a:r>
              <a:rPr lang="es-MX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Artículos deportivos</a:t>
            </a:r>
          </a:p>
          <a:p>
            <a:pPr marL="182563" indent="-182563">
              <a:buClr>
                <a:srgbClr val="FF0000"/>
              </a:buClr>
              <a:buSzPct val="150000"/>
              <a:buFont typeface="Arial" panose="020B0604020202020204" pitchFamily="34" charset="0"/>
              <a:buChar char="•"/>
            </a:pPr>
            <a:r>
              <a:rPr lang="es-MX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Acumuladores</a:t>
            </a:r>
          </a:p>
          <a:p>
            <a:pPr marL="182563" indent="-182563">
              <a:buClr>
                <a:srgbClr val="FF0000"/>
              </a:buClr>
              <a:buSzPct val="150000"/>
              <a:buFont typeface="Arial" panose="020B0604020202020204" pitchFamily="34" charset="0"/>
              <a:buChar char="•"/>
            </a:pPr>
            <a:r>
              <a:rPr lang="es-MX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Llantas</a:t>
            </a:r>
          </a:p>
          <a:p>
            <a:pPr marL="182563" indent="-182563">
              <a:buClr>
                <a:srgbClr val="FF0000"/>
              </a:buClr>
              <a:buSzPct val="150000"/>
              <a:buFont typeface="Arial" panose="020B0604020202020204" pitchFamily="34" charset="0"/>
              <a:buChar char="•"/>
            </a:pPr>
            <a:r>
              <a:rPr lang="es-MX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Colchones</a:t>
            </a:r>
          </a:p>
          <a:p>
            <a:pPr marL="182563" indent="-182563">
              <a:buClr>
                <a:srgbClr val="FF0000"/>
              </a:buClr>
              <a:buSzPct val="150000"/>
              <a:buFont typeface="Arial" panose="020B0604020202020204" pitchFamily="34" charset="0"/>
              <a:buChar char="•"/>
            </a:pPr>
            <a:r>
              <a:rPr lang="es-MX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Maquinaria y artículos pesados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0B9CE0EA-E883-442E-A950-5D701F5EE0B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6703" y="3554526"/>
            <a:ext cx="1482949" cy="2023381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351AE460-8F13-4BA9-8852-E808EA93B1C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4608" y="1754274"/>
            <a:ext cx="1867140" cy="1463255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08D9280A-D0E7-4B05-BB55-8AD5D669C93D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281974" y="3080458"/>
            <a:ext cx="1602634" cy="1515690"/>
          </a:xfrm>
          <a:prstGeom prst="rect">
            <a:avLst/>
          </a:prstGeom>
        </p:spPr>
      </p:pic>
      <p:pic>
        <p:nvPicPr>
          <p:cNvPr id="9" name="Imagen 8" descr="Interfaz de usuario gráfica, Texto, Aplicación&#10;&#10;Descripción generada automáticamente">
            <a:extLst>
              <a:ext uri="{FF2B5EF4-FFF2-40B4-BE49-F238E27FC236}">
                <a16:creationId xmlns:a16="http://schemas.microsoft.com/office/drawing/2014/main" id="{1E0F3936-2664-1F4E-9432-D303FB8EFBB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7450" y="5985865"/>
            <a:ext cx="2282446" cy="555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825565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2E4B31A-828E-40F8-9BEA-3578E27B1F98}"/>
              </a:ext>
            </a:extLst>
          </p:cNvPr>
          <p:cNvSpPr txBox="1">
            <a:spLocks/>
          </p:cNvSpPr>
          <p:nvPr/>
        </p:nvSpPr>
        <p:spPr>
          <a:xfrm>
            <a:off x="759142" y="547493"/>
            <a:ext cx="8228103" cy="610747"/>
          </a:xfrm>
          <a:prstGeom prst="rect">
            <a:avLst/>
          </a:prstGeom>
          <a:ln>
            <a:noFill/>
          </a:ln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4000" b="1" dirty="0">
                <a:solidFill>
                  <a:srgbClr val="0063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Motocicletas Italika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4D138D9D-C8C8-4CF8-A8C6-388D82471094}"/>
              </a:ext>
            </a:extLst>
          </p:cNvPr>
          <p:cNvSpPr txBox="1"/>
          <p:nvPr/>
        </p:nvSpPr>
        <p:spPr>
          <a:xfrm>
            <a:off x="709447" y="1111837"/>
            <a:ext cx="101526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s-MX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Puedes recuperar por RMD una Motocicleta siempre considerando los siguiente: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0DFC4AAD-41AF-4004-8CF3-04174A0FAA24}"/>
              </a:ext>
            </a:extLst>
          </p:cNvPr>
          <p:cNvSpPr txBox="1"/>
          <p:nvPr/>
        </p:nvSpPr>
        <p:spPr>
          <a:xfrm>
            <a:off x="878412" y="2318951"/>
            <a:ext cx="5275898" cy="41703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buClr>
                <a:srgbClr val="00B050"/>
              </a:buClr>
              <a:buSzPct val="150000"/>
            </a:pPr>
            <a:r>
              <a:rPr lang="es-MX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 debe entregar la moto:</a:t>
            </a:r>
          </a:p>
          <a:p>
            <a:pPr>
              <a:spcBef>
                <a:spcPts val="600"/>
              </a:spcBef>
              <a:buClr>
                <a:srgbClr val="00B050"/>
              </a:buClr>
              <a:buSzPct val="150000"/>
            </a:pPr>
            <a:endParaRPr lang="es-MX" sz="20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28650" indent="-155575"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es-MX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 placas</a:t>
            </a:r>
          </a:p>
          <a:p>
            <a:pPr marL="628650" indent="-155575">
              <a:buClr>
                <a:schemeClr val="tx1"/>
              </a:buClr>
              <a:buSzPct val="100000"/>
            </a:pPr>
            <a:endParaRPr lang="es-MX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28650" indent="-155575"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es-MX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Baja de placas</a:t>
            </a:r>
          </a:p>
          <a:p>
            <a:pPr marL="628650" indent="-155575">
              <a:buClr>
                <a:schemeClr val="tx1"/>
              </a:buClr>
              <a:buSzPct val="100000"/>
            </a:pPr>
            <a:endParaRPr lang="es-MX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28650" indent="-155575"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es-MX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Llaves (Original o Copia)</a:t>
            </a:r>
          </a:p>
          <a:p>
            <a:pPr marL="628650" indent="-155575">
              <a:buClr>
                <a:schemeClr val="tx1"/>
              </a:buClr>
              <a:buSzPct val="100000"/>
            </a:pPr>
            <a:endParaRPr lang="es-MX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28650" indent="-155575"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es-MX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Factura sin valor y/o Carta Factura</a:t>
            </a:r>
          </a:p>
          <a:p>
            <a:pPr marL="628650" indent="-155575">
              <a:buClr>
                <a:schemeClr val="tx1"/>
              </a:buClr>
              <a:buSzPct val="100000"/>
            </a:pPr>
            <a:endParaRPr lang="es-MX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28650" indent="-155575"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es-MX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Placa VIN (Número de serie)</a:t>
            </a:r>
          </a:p>
          <a:p>
            <a:pPr marL="628650" indent="-155575">
              <a:buClr>
                <a:schemeClr val="tx1"/>
              </a:buClr>
              <a:buSzPct val="100000"/>
            </a:pPr>
            <a:endParaRPr lang="es-MX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28650" indent="-155575"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es-MX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Número de motor</a:t>
            </a:r>
          </a:p>
        </p:txBody>
      </p:sp>
      <p:grpSp>
        <p:nvGrpSpPr>
          <p:cNvPr id="3" name="Grupo 2">
            <a:extLst>
              <a:ext uri="{FF2B5EF4-FFF2-40B4-BE49-F238E27FC236}">
                <a16:creationId xmlns:a16="http://schemas.microsoft.com/office/drawing/2014/main" id="{75A7D3BF-1D71-9541-BD84-440F962F2767}"/>
              </a:ext>
            </a:extLst>
          </p:cNvPr>
          <p:cNvGrpSpPr/>
          <p:nvPr/>
        </p:nvGrpSpPr>
        <p:grpSpPr>
          <a:xfrm>
            <a:off x="6672832" y="2600667"/>
            <a:ext cx="4628826" cy="3115084"/>
            <a:chOff x="6263037" y="2684777"/>
            <a:chExt cx="5528369" cy="3720455"/>
          </a:xfrm>
        </p:grpSpPr>
        <p:pic>
          <p:nvPicPr>
            <p:cNvPr id="1026" name="Picture 2" descr="Italika - Wikipedia, la enciclopedia libre">
              <a:extLst>
                <a:ext uri="{FF2B5EF4-FFF2-40B4-BE49-F238E27FC236}">
                  <a16:creationId xmlns:a16="http://schemas.microsoft.com/office/drawing/2014/main" id="{6674C7F4-400F-44C0-AF91-0033621B9DD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513" t="22124" r="21806" b="10324"/>
            <a:stretch/>
          </p:blipFill>
          <p:spPr bwMode="auto">
            <a:xfrm>
              <a:off x="10426866" y="2686954"/>
              <a:ext cx="1264920" cy="15008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>
              <a:extLst>
                <a:ext uri="{FF2B5EF4-FFF2-40B4-BE49-F238E27FC236}">
                  <a16:creationId xmlns:a16="http://schemas.microsoft.com/office/drawing/2014/main" id="{459D26DE-464E-4C5A-99AC-F513F4093A0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54052" y="5582630"/>
              <a:ext cx="2263671" cy="7368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0" name="Picture 6" descr="logo soriana | Cupones, Promociones">
              <a:extLst>
                <a:ext uri="{FF2B5EF4-FFF2-40B4-BE49-F238E27FC236}">
                  <a16:creationId xmlns:a16="http://schemas.microsoft.com/office/drawing/2014/main" id="{4F3241EF-A702-48E4-A728-E78E02C6C5B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63037" y="2684777"/>
              <a:ext cx="1487800" cy="14431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2" name="Picture 8" descr="Casa Ley - Wikipedia, la enciclopedia libre">
              <a:extLst>
                <a:ext uri="{FF2B5EF4-FFF2-40B4-BE49-F238E27FC236}">
                  <a16:creationId xmlns:a16="http://schemas.microsoft.com/office/drawing/2014/main" id="{44DE8113-B5C5-46C1-821A-344FEB13D6F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74883" y="5582630"/>
              <a:ext cx="1375954" cy="8226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4" name="Picture 10" descr="Sitio de Chedraui">
              <a:extLst>
                <a:ext uri="{FF2B5EF4-FFF2-40B4-BE49-F238E27FC236}">
                  <a16:creationId xmlns:a16="http://schemas.microsoft.com/office/drawing/2014/main" id="{DBEC82A2-7C5C-4E16-9A1A-1280552C250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48393" y="5403541"/>
              <a:ext cx="1243013" cy="9191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6" name="Picture 12" descr="motocicleta italika x150 - VIU Tienda Online">
              <a:extLst>
                <a:ext uri="{FF2B5EF4-FFF2-40B4-BE49-F238E27FC236}">
                  <a16:creationId xmlns:a16="http://schemas.microsoft.com/office/drawing/2014/main" id="{78FAE2BF-2E67-4AB3-A843-BE028339DA9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43925" y="3228333"/>
              <a:ext cx="2483924" cy="21752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1" name="Imagen 10" descr="Interfaz de usuario gráfica, Texto, Aplicación&#10;&#10;Descripción generada automáticamente">
            <a:extLst>
              <a:ext uri="{FF2B5EF4-FFF2-40B4-BE49-F238E27FC236}">
                <a16:creationId xmlns:a16="http://schemas.microsoft.com/office/drawing/2014/main" id="{0124CDE9-75A5-2D4D-9BFD-E955EED18EF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7450" y="5985865"/>
            <a:ext cx="2282446" cy="555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52673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41F6FD12-5FD9-234E-B24A-E96D384780C8}"/>
              </a:ext>
            </a:extLst>
          </p:cNvPr>
          <p:cNvSpPr txBox="1">
            <a:spLocks/>
          </p:cNvSpPr>
          <p:nvPr/>
        </p:nvSpPr>
        <p:spPr>
          <a:xfrm>
            <a:off x="759142" y="547493"/>
            <a:ext cx="8228103" cy="610747"/>
          </a:xfrm>
          <a:prstGeom prst="rect">
            <a:avLst/>
          </a:prstGeom>
          <a:ln>
            <a:noFill/>
          </a:ln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4000" b="1" dirty="0">
                <a:solidFill>
                  <a:srgbClr val="0063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Reglas de recuperación  </a:t>
            </a:r>
          </a:p>
        </p:txBody>
      </p:sp>
      <p:sp>
        <p:nvSpPr>
          <p:cNvPr id="4" name="11 CuadroTexto">
            <a:extLst>
              <a:ext uri="{FF2B5EF4-FFF2-40B4-BE49-F238E27FC236}">
                <a16:creationId xmlns:a16="http://schemas.microsoft.com/office/drawing/2014/main" id="{C7268BC6-6A1E-DA49-99F9-204C0F01E421}"/>
              </a:ext>
            </a:extLst>
          </p:cNvPr>
          <p:cNvSpPr txBox="1"/>
          <p:nvPr/>
        </p:nvSpPr>
        <p:spPr>
          <a:xfrm>
            <a:off x="759141" y="2036794"/>
            <a:ext cx="5336859" cy="2693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s-MX" sz="2400" b="1" dirty="0">
                <a:solidFill>
                  <a:srgbClr val="0063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se puede recibir: </a:t>
            </a:r>
          </a:p>
          <a:p>
            <a:pPr marL="266700" indent="-266700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s-MX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no enciende</a:t>
            </a:r>
          </a:p>
          <a:p>
            <a:pPr marL="266700" indent="-266700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s-MX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 tapa de gasolina</a:t>
            </a:r>
          </a:p>
          <a:p>
            <a:pPr marL="266700" indent="-266700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s-MX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 batería</a:t>
            </a:r>
          </a:p>
          <a:p>
            <a:pPr marL="266700" indent="-266700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s-MX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 switch de encendido</a:t>
            </a:r>
          </a:p>
          <a:p>
            <a:pPr marL="266700" indent="-266700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s-MX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el faro central no enciende.</a:t>
            </a:r>
            <a:endParaRPr lang="es-MX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12 CuadroTexto">
            <a:extLst>
              <a:ext uri="{FF2B5EF4-FFF2-40B4-BE49-F238E27FC236}">
                <a16:creationId xmlns:a16="http://schemas.microsoft.com/office/drawing/2014/main" id="{8DD87A37-5FD2-6F47-B10D-B9239ECE9A2E}"/>
              </a:ext>
            </a:extLst>
          </p:cNvPr>
          <p:cNvSpPr txBox="1"/>
          <p:nvPr/>
        </p:nvSpPr>
        <p:spPr>
          <a:xfrm>
            <a:off x="6349573" y="2036794"/>
            <a:ext cx="4482583" cy="2693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s-MX" sz="2400" b="1" dirty="0">
                <a:solidFill>
                  <a:srgbClr val="0063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se puede recibir: </a:t>
            </a:r>
          </a:p>
          <a:p>
            <a:pPr marL="285750" indent="-28575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Si no enciende  </a:t>
            </a:r>
          </a:p>
          <a:p>
            <a:pPr marL="285750" indent="-28575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Con pantalla estrellada</a:t>
            </a:r>
          </a:p>
          <a:p>
            <a:pPr marL="285750" indent="-28575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Si no cuenta con batería</a:t>
            </a:r>
          </a:p>
          <a:p>
            <a:pPr marL="285750" indent="-28575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Si no cuenta con cargador</a:t>
            </a:r>
          </a:p>
          <a:p>
            <a:pPr marL="285750" indent="-28575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Si se encuentra bloqueado   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F0496B7E-3E1F-464A-96C2-8848923F1264}"/>
              </a:ext>
            </a:extLst>
          </p:cNvPr>
          <p:cNvSpPr/>
          <p:nvPr/>
        </p:nvSpPr>
        <p:spPr>
          <a:xfrm>
            <a:off x="756786" y="1343862"/>
            <a:ext cx="266451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3200" b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Motos Italika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91D739BC-B970-404F-9F1A-485F62F54D63}"/>
              </a:ext>
            </a:extLst>
          </p:cNvPr>
          <p:cNvSpPr/>
          <p:nvPr/>
        </p:nvSpPr>
        <p:spPr>
          <a:xfrm>
            <a:off x="6280417" y="1342929"/>
            <a:ext cx="407515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3200" b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Equipos telefónicos</a:t>
            </a:r>
          </a:p>
        </p:txBody>
      </p: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B5AD67CA-2FCB-1E46-ADDE-B7985B84949E}"/>
              </a:ext>
            </a:extLst>
          </p:cNvPr>
          <p:cNvCxnSpPr/>
          <p:nvPr/>
        </p:nvCxnSpPr>
        <p:spPr>
          <a:xfrm>
            <a:off x="437990" y="1959518"/>
            <a:ext cx="10603966" cy="0"/>
          </a:xfrm>
          <a:prstGeom prst="line">
            <a:avLst/>
          </a:prstGeom>
          <a:ln w="9525">
            <a:prstDash val="dash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10" name="Imagen 9" descr="Interfaz de usuario gráfica, Texto, Aplicación&#10;&#10;Descripción generada automáticamente">
            <a:extLst>
              <a:ext uri="{FF2B5EF4-FFF2-40B4-BE49-F238E27FC236}">
                <a16:creationId xmlns:a16="http://schemas.microsoft.com/office/drawing/2014/main" id="{FC1782B0-3D6C-9543-BFC5-432F7853C3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7450" y="5985865"/>
            <a:ext cx="2282446" cy="555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02390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41F6FD12-5FD9-234E-B24A-E96D384780C8}"/>
              </a:ext>
            </a:extLst>
          </p:cNvPr>
          <p:cNvSpPr txBox="1">
            <a:spLocks/>
          </p:cNvSpPr>
          <p:nvPr/>
        </p:nvSpPr>
        <p:spPr>
          <a:xfrm>
            <a:off x="759142" y="547493"/>
            <a:ext cx="8228103" cy="610747"/>
          </a:xfrm>
          <a:prstGeom prst="rect">
            <a:avLst/>
          </a:prstGeom>
          <a:ln>
            <a:noFill/>
          </a:ln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4000" b="1" dirty="0">
                <a:solidFill>
                  <a:srgbClr val="0063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Reglas de recuperación  </a:t>
            </a:r>
          </a:p>
        </p:txBody>
      </p:sp>
      <p:sp>
        <p:nvSpPr>
          <p:cNvPr id="4" name="11 CuadroTexto">
            <a:extLst>
              <a:ext uri="{FF2B5EF4-FFF2-40B4-BE49-F238E27FC236}">
                <a16:creationId xmlns:a16="http://schemas.microsoft.com/office/drawing/2014/main" id="{C7268BC6-6A1E-DA49-99F9-204C0F01E421}"/>
              </a:ext>
            </a:extLst>
          </p:cNvPr>
          <p:cNvSpPr txBox="1"/>
          <p:nvPr/>
        </p:nvSpPr>
        <p:spPr>
          <a:xfrm>
            <a:off x="480849" y="1887709"/>
            <a:ext cx="5661537" cy="29084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s-MX" sz="2400" b="1" dirty="0">
                <a:solidFill>
                  <a:srgbClr val="0063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 puede recibir: </a:t>
            </a:r>
          </a:p>
          <a:p>
            <a:pPr marL="266700" indent="-266700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s-MX" sz="24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Abolladuras, golpes o partes rotas </a:t>
            </a:r>
            <a:r>
              <a:rPr lang="es-MX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(Que no impidan su funcionamiento)</a:t>
            </a:r>
          </a:p>
          <a:p>
            <a:pPr marL="266700" indent="-266700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s-MX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Modificadas </a:t>
            </a:r>
            <a:r>
              <a:rPr lang="es-MX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(color, achaparradas, manubrios, mofles, etc.)</a:t>
            </a:r>
          </a:p>
          <a:p>
            <a:pPr marL="266700" indent="-266700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s-MX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Intermitentes, luces laterales no encienden.</a:t>
            </a:r>
            <a:endParaRPr lang="es-MX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F0496B7E-3E1F-464A-96C2-8848923F1264}"/>
              </a:ext>
            </a:extLst>
          </p:cNvPr>
          <p:cNvSpPr/>
          <p:nvPr/>
        </p:nvSpPr>
        <p:spPr>
          <a:xfrm>
            <a:off x="756786" y="1343862"/>
            <a:ext cx="266451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3200" b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Motos Italika</a:t>
            </a:r>
          </a:p>
        </p:txBody>
      </p: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B5AD67CA-2FCB-1E46-ADDE-B7985B84949E}"/>
              </a:ext>
            </a:extLst>
          </p:cNvPr>
          <p:cNvCxnSpPr/>
          <p:nvPr/>
        </p:nvCxnSpPr>
        <p:spPr>
          <a:xfrm>
            <a:off x="437990" y="1959518"/>
            <a:ext cx="10603966" cy="0"/>
          </a:xfrm>
          <a:prstGeom prst="line">
            <a:avLst/>
          </a:prstGeom>
          <a:ln w="9525">
            <a:prstDash val="dash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10" name="Imagen 9" descr="Interfaz de usuario gráfica, Texto, Aplicación&#10;&#10;Descripción generada automáticamente">
            <a:extLst>
              <a:ext uri="{FF2B5EF4-FFF2-40B4-BE49-F238E27FC236}">
                <a16:creationId xmlns:a16="http://schemas.microsoft.com/office/drawing/2014/main" id="{FC1782B0-3D6C-9543-BFC5-432F7853C3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7450" y="5985865"/>
            <a:ext cx="2282446" cy="555002"/>
          </a:xfrm>
          <a:prstGeom prst="rect">
            <a:avLst/>
          </a:prstGeom>
        </p:spPr>
      </p:pic>
      <p:sp>
        <p:nvSpPr>
          <p:cNvPr id="11" name="10 CuadroTexto"/>
          <p:cNvSpPr txBox="1"/>
          <p:nvPr/>
        </p:nvSpPr>
        <p:spPr>
          <a:xfrm>
            <a:off x="6450500" y="2365514"/>
            <a:ext cx="4353339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MX" dirty="0"/>
          </a:p>
          <a:p>
            <a:pPr algn="ctr"/>
            <a:r>
              <a:rPr lang="es-MX" sz="3200" b="1" i="1" dirty="0">
                <a:solidFill>
                  <a:srgbClr val="006341"/>
                </a:solidFill>
              </a:rPr>
              <a:t>IMPORTANTE</a:t>
            </a:r>
          </a:p>
          <a:p>
            <a:pPr algn="ctr"/>
            <a:r>
              <a:rPr lang="es-MX" sz="3200" b="1" i="1" dirty="0">
                <a:solidFill>
                  <a:srgbClr val="006341"/>
                </a:solidFill>
              </a:rPr>
              <a:t> </a:t>
            </a:r>
          </a:p>
          <a:p>
            <a:pPr algn="ctr"/>
            <a:r>
              <a:rPr lang="es-MX" sz="3200" b="1" i="1" dirty="0"/>
              <a:t>Todos los productos no deberán presentar algún tipo de plaga</a:t>
            </a:r>
          </a:p>
        </p:txBody>
      </p:sp>
      <p:pic>
        <p:nvPicPr>
          <p:cNvPr id="12" name="Picture 2" descr="BLOGTAÑANA: MAÑANA DECIDIREMOS LOS GANADORES DEL CONCURSO DE ADORNOS DE  HALLOWEEN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512289" y="2912167"/>
            <a:ext cx="1451111" cy="145111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1402390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allAtOnce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20 Imagen" descr="IMG-20210819-WA0022.jpg"/>
          <p:cNvPicPr>
            <a:picLocks noChangeAspect="1"/>
          </p:cNvPicPr>
          <p:nvPr/>
        </p:nvPicPr>
        <p:blipFill>
          <a:blip r:embed="rId2" cstate="print"/>
          <a:srcRect t="13256" b="10185"/>
          <a:stretch>
            <a:fillRect/>
          </a:stretch>
        </p:blipFill>
        <p:spPr>
          <a:xfrm>
            <a:off x="117696" y="1186014"/>
            <a:ext cx="3929203" cy="1808603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D656A471-E715-4F86-91D7-0509EB6CB34F}"/>
              </a:ext>
            </a:extLst>
          </p:cNvPr>
          <p:cNvSpPr txBox="1">
            <a:spLocks/>
          </p:cNvSpPr>
          <p:nvPr/>
        </p:nvSpPr>
        <p:spPr>
          <a:xfrm>
            <a:off x="759143" y="547493"/>
            <a:ext cx="6573474" cy="610747"/>
          </a:xfrm>
          <a:prstGeom prst="rect">
            <a:avLst/>
          </a:prstGeom>
          <a:ln>
            <a:noFill/>
          </a:ln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4000" b="1" dirty="0">
                <a:solidFill>
                  <a:srgbClr val="0063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Ejemplos</a:t>
            </a:r>
          </a:p>
        </p:txBody>
      </p:sp>
      <p:pic>
        <p:nvPicPr>
          <p:cNvPr id="15" name="Imagen 14" descr="Interfaz de usuario gráfica, Texto, Aplicación&#10;&#10;Descripción generada automáticamente">
            <a:extLst>
              <a:ext uri="{FF2B5EF4-FFF2-40B4-BE49-F238E27FC236}">
                <a16:creationId xmlns:a16="http://schemas.microsoft.com/office/drawing/2014/main" id="{C93D3F7C-5EAC-4F45-ACB2-D89A45E2F7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7450" y="5985865"/>
            <a:ext cx="2282446" cy="555002"/>
          </a:xfrm>
          <a:prstGeom prst="rect">
            <a:avLst/>
          </a:prstGeom>
        </p:spPr>
      </p:pic>
      <p:pic>
        <p:nvPicPr>
          <p:cNvPr id="17" name="16 Imagen" descr="IMG-20210625-WA0022.jpg"/>
          <p:cNvPicPr>
            <a:picLocks noChangeAspect="1"/>
          </p:cNvPicPr>
          <p:nvPr/>
        </p:nvPicPr>
        <p:blipFill>
          <a:blip r:embed="rId4"/>
          <a:srcRect l="14462" t="11705" b="12098"/>
          <a:stretch>
            <a:fillRect/>
          </a:stretch>
        </p:blipFill>
        <p:spPr>
          <a:xfrm>
            <a:off x="153909" y="4952245"/>
            <a:ext cx="3929204" cy="1740354"/>
          </a:xfrm>
          <a:prstGeom prst="rect">
            <a:avLst/>
          </a:prstGeom>
        </p:spPr>
      </p:pic>
      <p:pic>
        <p:nvPicPr>
          <p:cNvPr id="19" name="18 Imagen" descr="IMG-20210720-WA0000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4447" y="3078183"/>
            <a:ext cx="3922452" cy="1774480"/>
          </a:xfrm>
          <a:prstGeom prst="rect">
            <a:avLst/>
          </a:prstGeom>
        </p:spPr>
      </p:pic>
      <p:pic>
        <p:nvPicPr>
          <p:cNvPr id="20" name="19 Imagen" descr="IMG-20210804-WA0009.jpg"/>
          <p:cNvPicPr>
            <a:picLocks noChangeAspect="1"/>
          </p:cNvPicPr>
          <p:nvPr/>
        </p:nvPicPr>
        <p:blipFill>
          <a:blip r:embed="rId6" cstate="print"/>
          <a:srcRect l="2296" t="9850" r="4010" b="30203"/>
          <a:stretch>
            <a:fillRect/>
          </a:stretch>
        </p:blipFill>
        <p:spPr>
          <a:xfrm>
            <a:off x="4173647" y="1186003"/>
            <a:ext cx="3938257" cy="1756373"/>
          </a:xfrm>
          <a:prstGeom prst="rect">
            <a:avLst/>
          </a:prstGeom>
        </p:spPr>
      </p:pic>
      <p:pic>
        <p:nvPicPr>
          <p:cNvPr id="22" name="21 Imagen" descr="IMG-20210730-WA0008.jpg"/>
          <p:cNvPicPr>
            <a:picLocks noChangeAspect="1"/>
          </p:cNvPicPr>
          <p:nvPr/>
        </p:nvPicPr>
        <p:blipFill>
          <a:blip r:embed="rId7"/>
          <a:srcRect l="8616"/>
          <a:stretch>
            <a:fillRect/>
          </a:stretch>
        </p:blipFill>
        <p:spPr>
          <a:xfrm>
            <a:off x="4200809" y="2996697"/>
            <a:ext cx="3883936" cy="3707394"/>
          </a:xfrm>
          <a:prstGeom prst="rect">
            <a:avLst/>
          </a:prstGeom>
        </p:spPr>
      </p:pic>
      <p:pic>
        <p:nvPicPr>
          <p:cNvPr id="23" name="22 Imagen" descr="IMG-20210413-WA0023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23139" y="3023857"/>
            <a:ext cx="1925795" cy="3711921"/>
          </a:xfrm>
          <a:prstGeom prst="rect">
            <a:avLst/>
          </a:prstGeom>
        </p:spPr>
      </p:pic>
      <p:pic>
        <p:nvPicPr>
          <p:cNvPr id="24" name="23 Imagen" descr="IMG-20210416-WA0019.jpg"/>
          <p:cNvPicPr>
            <a:picLocks noChangeAspect="1"/>
          </p:cNvPicPr>
          <p:nvPr/>
        </p:nvPicPr>
        <p:blipFill>
          <a:blip r:embed="rId9"/>
          <a:srcRect l="14475" t="14993" r="24505" b="10102"/>
          <a:stretch>
            <a:fillRect/>
          </a:stretch>
        </p:blipFill>
        <p:spPr>
          <a:xfrm>
            <a:off x="10182133" y="3051027"/>
            <a:ext cx="1946496" cy="3675706"/>
          </a:xfrm>
          <a:prstGeom prst="rect">
            <a:avLst/>
          </a:prstGeom>
        </p:spPr>
      </p:pic>
      <p:pic>
        <p:nvPicPr>
          <p:cNvPr id="25" name="24 Imagen" descr="IMG-20210601-WA0003.jpg"/>
          <p:cNvPicPr>
            <a:picLocks noChangeAspect="1"/>
          </p:cNvPicPr>
          <p:nvPr/>
        </p:nvPicPr>
        <p:blipFill>
          <a:blip r:embed="rId10"/>
          <a:srcRect l="17204" t="13814" r="15893" b="63801"/>
          <a:stretch>
            <a:fillRect/>
          </a:stretch>
        </p:blipFill>
        <p:spPr>
          <a:xfrm>
            <a:off x="8265814" y="1267485"/>
            <a:ext cx="3811509" cy="1557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3089136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2E4B31A-828E-40F8-9BEA-3578E27B1F98}"/>
              </a:ext>
            </a:extLst>
          </p:cNvPr>
          <p:cNvSpPr txBox="1">
            <a:spLocks/>
          </p:cNvSpPr>
          <p:nvPr/>
        </p:nvSpPr>
        <p:spPr>
          <a:xfrm>
            <a:off x="759142" y="547493"/>
            <a:ext cx="8228103" cy="610747"/>
          </a:xfrm>
          <a:prstGeom prst="rect">
            <a:avLst/>
          </a:prstGeom>
          <a:ln>
            <a:noFill/>
          </a:ln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4000" b="1" dirty="0">
                <a:solidFill>
                  <a:srgbClr val="0063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Motocicletas Italika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4D138D9D-C8C8-4CF8-A8C6-388D82471094}"/>
              </a:ext>
            </a:extLst>
          </p:cNvPr>
          <p:cNvSpPr txBox="1"/>
          <p:nvPr/>
        </p:nvSpPr>
        <p:spPr>
          <a:xfrm>
            <a:off x="703723" y="1231609"/>
            <a:ext cx="109433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s-MX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olvides revisar en REPUVE que no cuente con reporte de robo y/o placa.</a:t>
            </a:r>
          </a:p>
        </p:txBody>
      </p:sp>
      <p:pic>
        <p:nvPicPr>
          <p:cNvPr id="11" name="Imagen 10" descr="Interfaz de usuario gráfica, Texto, Aplicación&#10;&#10;Descripción generada automáticamente">
            <a:extLst>
              <a:ext uri="{FF2B5EF4-FFF2-40B4-BE49-F238E27FC236}">
                <a16:creationId xmlns:a16="http://schemas.microsoft.com/office/drawing/2014/main" id="{0124CDE9-75A5-2D4D-9BFD-E955EED18E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7450" y="5985865"/>
            <a:ext cx="2282446" cy="555002"/>
          </a:xfrm>
          <a:prstGeom prst="rect">
            <a:avLst/>
          </a:prstGeom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662545" y="1988206"/>
            <a:ext cx="3971384" cy="394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438423" y="1978976"/>
            <a:ext cx="4303468" cy="39429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37745" y="1958113"/>
            <a:ext cx="4304146" cy="698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3" name="22 Rectángulo"/>
          <p:cNvSpPr/>
          <p:nvPr/>
        </p:nvSpPr>
        <p:spPr>
          <a:xfrm>
            <a:off x="6834910" y="2466109"/>
            <a:ext cx="3112654" cy="24938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4" name="23 Rectángulo"/>
          <p:cNvSpPr/>
          <p:nvPr/>
        </p:nvSpPr>
        <p:spPr>
          <a:xfrm>
            <a:off x="6668655" y="4036292"/>
            <a:ext cx="3417454" cy="16625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26526732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2E4B31A-828E-40F8-9BEA-3578E27B1F98}"/>
              </a:ext>
            </a:extLst>
          </p:cNvPr>
          <p:cNvSpPr txBox="1">
            <a:spLocks/>
          </p:cNvSpPr>
          <p:nvPr/>
        </p:nvSpPr>
        <p:spPr>
          <a:xfrm>
            <a:off x="759142" y="547493"/>
            <a:ext cx="8228103" cy="610747"/>
          </a:xfrm>
          <a:prstGeom prst="rect">
            <a:avLst/>
          </a:prstGeom>
          <a:ln>
            <a:noFill/>
          </a:ln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4000" b="1" dirty="0">
                <a:solidFill>
                  <a:srgbClr val="0063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Motocicletas Italika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4D138D9D-C8C8-4CF8-A8C6-388D82471094}"/>
              </a:ext>
            </a:extLst>
          </p:cNvPr>
          <p:cNvSpPr txBox="1"/>
          <p:nvPr/>
        </p:nvSpPr>
        <p:spPr>
          <a:xfrm>
            <a:off x="703724" y="1231609"/>
            <a:ext cx="101526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s-MX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 el registro de motocicletas, no olvides presentar en tienda receptora los siguientes documentos:</a:t>
            </a:r>
          </a:p>
        </p:txBody>
      </p:sp>
      <p:pic>
        <p:nvPicPr>
          <p:cNvPr id="11" name="Imagen 10" descr="Interfaz de usuario gráfica, Texto, Aplicación&#10;&#10;Descripción generada automáticamente">
            <a:extLst>
              <a:ext uri="{FF2B5EF4-FFF2-40B4-BE49-F238E27FC236}">
                <a16:creationId xmlns:a16="http://schemas.microsoft.com/office/drawing/2014/main" id="{0124CDE9-75A5-2D4D-9BFD-E955EED18E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7450" y="5985865"/>
            <a:ext cx="2282446" cy="555002"/>
          </a:xfrm>
          <a:prstGeom prst="rect">
            <a:avLst/>
          </a:prstGeom>
        </p:spPr>
      </p:pic>
      <p:sp>
        <p:nvSpPr>
          <p:cNvPr id="15" name="Rectángulo 4">
            <a:extLst>
              <a:ext uri="{FF2B5EF4-FFF2-40B4-BE49-F238E27FC236}">
                <a16:creationId xmlns:a16="http://schemas.microsoft.com/office/drawing/2014/main" id="{43C83580-BBC0-4E2E-8DFC-F187E4D8A79F}"/>
              </a:ext>
            </a:extLst>
          </p:cNvPr>
          <p:cNvSpPr/>
          <p:nvPr/>
        </p:nvSpPr>
        <p:spPr>
          <a:xfrm>
            <a:off x="267847" y="2091697"/>
            <a:ext cx="28936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6209" indent="-176209">
              <a:spcBef>
                <a:spcPts val="1200"/>
              </a:spcBef>
              <a:buClr>
                <a:srgbClr val="00B050"/>
              </a:buClr>
              <a:buSzPct val="150000"/>
              <a:buFont typeface="Arial" panose="020B0604020202020204" pitchFamily="34" charset="0"/>
              <a:buChar char="•"/>
            </a:pPr>
            <a:r>
              <a:rPr lang="es-MX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Recibo de mercancía en depósito.</a:t>
            </a:r>
            <a:endParaRPr lang="es-MX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0825" y="2634672"/>
            <a:ext cx="2894927" cy="38122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Rectángulo 4">
            <a:extLst>
              <a:ext uri="{FF2B5EF4-FFF2-40B4-BE49-F238E27FC236}">
                <a16:creationId xmlns:a16="http://schemas.microsoft.com/office/drawing/2014/main" id="{43C83580-BBC0-4E2E-8DFC-F187E4D8A79F}"/>
              </a:ext>
            </a:extLst>
          </p:cNvPr>
          <p:cNvSpPr/>
          <p:nvPr/>
        </p:nvSpPr>
        <p:spPr>
          <a:xfrm>
            <a:off x="3717001" y="2109466"/>
            <a:ext cx="273602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6209" indent="-176209">
              <a:spcBef>
                <a:spcPts val="1200"/>
              </a:spcBef>
              <a:buClr>
                <a:srgbClr val="00B050"/>
              </a:buClr>
              <a:buSzPct val="150000"/>
              <a:buFont typeface="Arial" panose="020B0604020202020204" pitchFamily="34" charset="0"/>
              <a:buChar char="•"/>
            </a:pPr>
            <a:r>
              <a:rPr lang="es-MX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Factura sin valor</a:t>
            </a:r>
            <a:r>
              <a:rPr lang="es-MX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s-MX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17 Imagen" descr="factura sin valor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3111751" y="2607565"/>
            <a:ext cx="2770919" cy="3445365"/>
          </a:xfrm>
          <a:prstGeom prst="rect">
            <a:avLst/>
          </a:prstGeom>
        </p:spPr>
      </p:pic>
      <p:sp>
        <p:nvSpPr>
          <p:cNvPr id="19" name="Rectángulo 4">
            <a:extLst>
              <a:ext uri="{FF2B5EF4-FFF2-40B4-BE49-F238E27FC236}">
                <a16:creationId xmlns:a16="http://schemas.microsoft.com/office/drawing/2014/main" id="{43C83580-BBC0-4E2E-8DFC-F187E4D8A79F}"/>
              </a:ext>
            </a:extLst>
          </p:cNvPr>
          <p:cNvSpPr/>
          <p:nvPr/>
        </p:nvSpPr>
        <p:spPr>
          <a:xfrm>
            <a:off x="6480872" y="2168283"/>
            <a:ext cx="223561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6209" indent="-176209">
              <a:spcBef>
                <a:spcPts val="1200"/>
              </a:spcBef>
              <a:buClr>
                <a:srgbClr val="00B050"/>
              </a:buClr>
              <a:buSzPct val="150000"/>
              <a:buFont typeface="Arial" panose="020B0604020202020204" pitchFamily="34" charset="0"/>
              <a:buChar char="•"/>
            </a:pPr>
            <a:r>
              <a:rPr lang="es-MX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Carta factura.</a:t>
            </a:r>
            <a:endParaRPr lang="es-MX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19 Imagen" descr="CARTA FACTURA 2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6069796" y="2599035"/>
            <a:ext cx="2781903" cy="3553288"/>
          </a:xfrm>
          <a:prstGeom prst="rect">
            <a:avLst/>
          </a:prstGeom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8968872" y="2842971"/>
            <a:ext cx="3223128" cy="3200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3" name="Rectángulo 4">
            <a:extLst>
              <a:ext uri="{FF2B5EF4-FFF2-40B4-BE49-F238E27FC236}">
                <a16:creationId xmlns:a16="http://schemas.microsoft.com/office/drawing/2014/main" id="{43C83580-BBC0-4E2E-8DFC-F187E4D8A79F}"/>
              </a:ext>
            </a:extLst>
          </p:cNvPr>
          <p:cNvSpPr/>
          <p:nvPr/>
        </p:nvSpPr>
        <p:spPr>
          <a:xfrm>
            <a:off x="9793916" y="2231232"/>
            <a:ext cx="22356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6209" indent="-176209">
              <a:spcBef>
                <a:spcPts val="1200"/>
              </a:spcBef>
              <a:buClr>
                <a:srgbClr val="00B050"/>
              </a:buClr>
              <a:buSzPct val="150000"/>
              <a:buFont typeface="Arial" panose="020B0604020202020204" pitchFamily="34" charset="0"/>
              <a:buChar char="•"/>
            </a:pPr>
            <a: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  <a:t>REPUVE</a:t>
            </a:r>
          </a:p>
        </p:txBody>
      </p:sp>
    </p:spTree>
    <p:extLst>
      <p:ext uri="{BB962C8B-B14F-4D97-AF65-F5344CB8AC3E}">
        <p14:creationId xmlns:p14="http://schemas.microsoft.com/office/powerpoint/2010/main" val="1426526732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3F0912C-ABF0-414B-9190-F47A04A1A2EC}"/>
              </a:ext>
            </a:extLst>
          </p:cNvPr>
          <p:cNvSpPr txBox="1">
            <a:spLocks/>
          </p:cNvSpPr>
          <p:nvPr/>
        </p:nvSpPr>
        <p:spPr>
          <a:xfrm>
            <a:off x="759143" y="547493"/>
            <a:ext cx="6573474" cy="610747"/>
          </a:xfrm>
          <a:prstGeom prst="rect">
            <a:avLst/>
          </a:prstGeom>
          <a:ln>
            <a:noFill/>
          </a:ln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4000" b="1" dirty="0">
                <a:solidFill>
                  <a:srgbClr val="0063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</a:t>
            </a:r>
          </a:p>
        </p:txBody>
      </p:sp>
      <p:sp>
        <p:nvSpPr>
          <p:cNvPr id="3" name="Shape 163">
            <a:extLst>
              <a:ext uri="{FF2B5EF4-FFF2-40B4-BE49-F238E27FC236}">
                <a16:creationId xmlns:a16="http://schemas.microsoft.com/office/drawing/2014/main" id="{F208F6B3-0C52-9D4F-BD9D-E935378DE2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1700" y="2365010"/>
            <a:ext cx="10688441" cy="1849684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lIns="19051" tIns="19051" rIns="19051" bIns="19051"/>
          <a:lstStyle/>
          <a:p>
            <a:pPr algn="ctr">
              <a:spcBef>
                <a:spcPts val="1200"/>
              </a:spcBef>
            </a:pPr>
            <a:r>
              <a:rPr lang="es-MX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Establecer reglas básicas acerca de la gestión de </a:t>
            </a:r>
            <a:r>
              <a:rPr lang="es-MX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Recuperación de Mercancías en Depósito (RMD).</a:t>
            </a:r>
            <a:endParaRPr lang="es-MX" sz="28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n 3" descr="Interfaz de usuario gráfica, Texto, Aplicación&#10;&#10;Descripción generada automáticamente">
            <a:extLst>
              <a:ext uri="{FF2B5EF4-FFF2-40B4-BE49-F238E27FC236}">
                <a16:creationId xmlns:a16="http://schemas.microsoft.com/office/drawing/2014/main" id="{81D22EDC-6A90-6F47-8330-68267AE8EC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7450" y="5985865"/>
            <a:ext cx="2282446" cy="555002"/>
          </a:xfrm>
          <a:prstGeom prst="rect">
            <a:avLst/>
          </a:prstGeom>
        </p:spPr>
      </p:pic>
      <p:sp>
        <p:nvSpPr>
          <p:cNvPr id="43010" name="AutoShape 2" descr="Sticker sin etiqueta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43012" name="AutoShape 4" descr="Sticker sin etiqueta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43014" name="AutoShape 6" descr="Sticker sin etiqueta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55605475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00F94D6E-BD82-D941-AE5B-C8947F8BC511}"/>
              </a:ext>
            </a:extLst>
          </p:cNvPr>
          <p:cNvSpPr/>
          <p:nvPr/>
        </p:nvSpPr>
        <p:spPr>
          <a:xfrm>
            <a:off x="674839" y="1387384"/>
            <a:ext cx="109388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E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esta etapa del proceso la </a:t>
            </a:r>
            <a:r>
              <a:rPr lang="es-MX" altLang="es-ES_tradnl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cancelación se realiza</a:t>
            </a:r>
            <a:r>
              <a:rPr lang="es-ES" altLang="es-ES_tradnl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s-MX" altLang="es-ES_tradnl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E0AB8A15-A5C2-AC48-9900-03CE83DAFB42}"/>
              </a:ext>
            </a:extLst>
          </p:cNvPr>
          <p:cNvSpPr/>
          <p:nvPr/>
        </p:nvSpPr>
        <p:spPr>
          <a:xfrm>
            <a:off x="3493640" y="4100249"/>
            <a:ext cx="515822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1" hangingPunct="1"/>
            <a:r>
              <a:rPr lang="es-MX" altLang="es-ES_tradnl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manera automática en tienda</a:t>
            </a:r>
          </a:p>
          <a:p>
            <a:pPr marL="363530" indent="-176209">
              <a:buFont typeface="Arial" pitchFamily="34" charset="0"/>
              <a:buChar char="•"/>
            </a:pPr>
            <a:r>
              <a:rPr lang="es-MX" altLang="es-ES_tradnl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Después de 1 día a partir de que ingresaron y registraron la mercancía en sistema ADN</a:t>
            </a:r>
          </a:p>
        </p:txBody>
      </p:sp>
      <p:pic>
        <p:nvPicPr>
          <p:cNvPr id="6" name="Gráfico 5" descr="Calendario diario">
            <a:extLst>
              <a:ext uri="{FF2B5EF4-FFF2-40B4-BE49-F238E27FC236}">
                <a16:creationId xmlns:a16="http://schemas.microsoft.com/office/drawing/2014/main" id="{D629E1E3-A075-804B-8420-0F5695538B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51301" y="2235748"/>
            <a:ext cx="1868003" cy="1777445"/>
          </a:xfrm>
          <a:prstGeom prst="rect">
            <a:avLst/>
          </a:prstGeom>
        </p:spPr>
      </p:pic>
      <p:sp>
        <p:nvSpPr>
          <p:cNvPr id="8" name="Título 1">
            <a:extLst>
              <a:ext uri="{FF2B5EF4-FFF2-40B4-BE49-F238E27FC236}">
                <a16:creationId xmlns:a16="http://schemas.microsoft.com/office/drawing/2014/main" id="{B879F016-1635-F94B-99D4-18BEE733E3EC}"/>
              </a:ext>
            </a:extLst>
          </p:cNvPr>
          <p:cNvSpPr txBox="1">
            <a:spLocks/>
          </p:cNvSpPr>
          <p:nvPr/>
        </p:nvSpPr>
        <p:spPr>
          <a:xfrm>
            <a:off x="759142" y="547493"/>
            <a:ext cx="8228103" cy="610747"/>
          </a:xfrm>
          <a:prstGeom prst="rect">
            <a:avLst/>
          </a:prstGeom>
          <a:ln>
            <a:noFill/>
          </a:ln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4000" b="1" dirty="0">
                <a:solidFill>
                  <a:srgbClr val="0063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Cancelación </a:t>
            </a:r>
          </a:p>
        </p:txBody>
      </p:sp>
      <p:pic>
        <p:nvPicPr>
          <p:cNvPr id="9" name="Imagen 8" descr="Interfaz de usuario gráfica, Texto, Aplicación&#10;&#10;Descripción generada automáticamente">
            <a:extLst>
              <a:ext uri="{FF2B5EF4-FFF2-40B4-BE49-F238E27FC236}">
                <a16:creationId xmlns:a16="http://schemas.microsoft.com/office/drawing/2014/main" id="{A4295FDB-A369-F149-8D48-2A661ADE6B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7450" y="5985865"/>
            <a:ext cx="2282446" cy="555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6125801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3418780-D7C6-45DC-934E-08C28E4EFC55}"/>
              </a:ext>
            </a:extLst>
          </p:cNvPr>
          <p:cNvSpPr txBox="1">
            <a:spLocks/>
          </p:cNvSpPr>
          <p:nvPr/>
        </p:nvSpPr>
        <p:spPr>
          <a:xfrm>
            <a:off x="759143" y="547493"/>
            <a:ext cx="6573474" cy="610747"/>
          </a:xfrm>
          <a:prstGeom prst="rect">
            <a:avLst/>
          </a:prstGeom>
          <a:ln>
            <a:noFill/>
          </a:ln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4000" b="1" dirty="0">
                <a:solidFill>
                  <a:srgbClr val="0063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¿Qué es un RMD?</a:t>
            </a:r>
          </a:p>
        </p:txBody>
      </p:sp>
      <p:sp>
        <p:nvSpPr>
          <p:cNvPr id="3" name="Shape 163">
            <a:extLst>
              <a:ext uri="{FF2B5EF4-FFF2-40B4-BE49-F238E27FC236}">
                <a16:creationId xmlns:a16="http://schemas.microsoft.com/office/drawing/2014/main" id="{83FFFCDD-606C-4D54-AA37-AF0E4055F4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9143" y="1992333"/>
            <a:ext cx="10688441" cy="2800310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lIns="19051" tIns="19051" rIns="19051" bIns="19051"/>
          <a:lstStyle/>
          <a:p>
            <a:pPr>
              <a:spcBef>
                <a:spcPts val="1200"/>
              </a:spcBef>
            </a:pPr>
            <a:r>
              <a:rPr lang="es-MX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Significa Recuperación de Mercancía en Depósito</a:t>
            </a:r>
          </a:p>
          <a:p>
            <a:pPr>
              <a:spcBef>
                <a:spcPts val="1200"/>
              </a:spcBef>
            </a:pPr>
            <a:endParaRPr lang="es-MX" sz="28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200"/>
              </a:spcBef>
            </a:pPr>
            <a:r>
              <a:rPr lang="es-MX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</a:t>
            </a:r>
            <a:r>
              <a:rPr lang="es-MX" sz="28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RMD es la última instancia de cobro.</a:t>
            </a:r>
          </a:p>
          <a:p>
            <a:pPr>
              <a:spcBef>
                <a:spcPts val="1200"/>
              </a:spcBef>
            </a:pPr>
            <a:endParaRPr lang="es-MX" sz="28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200"/>
              </a:spcBef>
            </a:pPr>
            <a:r>
              <a:rPr lang="es-MX" sz="2800" dirty="0"/>
              <a:t>El cliente entrega productos de su propiedad como dación de pago para saldar su cuenta.</a:t>
            </a:r>
            <a:endParaRPr lang="es-MX" sz="28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200"/>
              </a:spcBef>
            </a:pPr>
            <a:endParaRPr lang="es-MX" sz="28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n 3" descr="Interfaz de usuario gráfica, Texto, Aplicación&#10;&#10;Descripción generada automáticamente">
            <a:extLst>
              <a:ext uri="{FF2B5EF4-FFF2-40B4-BE49-F238E27FC236}">
                <a16:creationId xmlns:a16="http://schemas.microsoft.com/office/drawing/2014/main" id="{D50F8BB2-3296-2942-B184-1335BA6B6D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7450" y="5985865"/>
            <a:ext cx="2282446" cy="555002"/>
          </a:xfrm>
          <a:prstGeom prst="rect">
            <a:avLst/>
          </a:prstGeom>
        </p:spPr>
      </p:pic>
      <p:sp>
        <p:nvSpPr>
          <p:cNvPr id="6" name="5 Flecha doblada hacia arriba"/>
          <p:cNvSpPr/>
          <p:nvPr/>
        </p:nvSpPr>
        <p:spPr>
          <a:xfrm rot="5400000">
            <a:off x="914401" y="2504661"/>
            <a:ext cx="1043604" cy="1182757"/>
          </a:xfrm>
          <a:prstGeom prst="bentUp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9149810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ipse 1">
            <a:extLst>
              <a:ext uri="{FF2B5EF4-FFF2-40B4-BE49-F238E27FC236}">
                <a16:creationId xmlns:a16="http://schemas.microsoft.com/office/drawing/2014/main" id="{9BEDDAA9-A3B8-48A0-9A10-DF9904D6316B}"/>
              </a:ext>
            </a:extLst>
          </p:cNvPr>
          <p:cNvSpPr/>
          <p:nvPr/>
        </p:nvSpPr>
        <p:spPr>
          <a:xfrm>
            <a:off x="254046" y="2515823"/>
            <a:ext cx="1656271" cy="1656271"/>
          </a:xfrm>
          <a:prstGeom prst="ellipse">
            <a:avLst/>
          </a:prstGeom>
          <a:solidFill>
            <a:srgbClr val="006341">
              <a:alpha val="80000"/>
            </a:srgb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200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RMD</a:t>
            </a:r>
            <a:endParaRPr lang="es-MX" sz="2000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ángulo redondeado 5">
            <a:extLst>
              <a:ext uri="{FF2B5EF4-FFF2-40B4-BE49-F238E27FC236}">
                <a16:creationId xmlns:a16="http://schemas.microsoft.com/office/drawing/2014/main" id="{FABCED91-10CE-4C54-8B75-8999057253FF}"/>
              </a:ext>
            </a:extLst>
          </p:cNvPr>
          <p:cNvSpPr/>
          <p:nvPr/>
        </p:nvSpPr>
        <p:spPr>
          <a:xfrm>
            <a:off x="2295132" y="1379321"/>
            <a:ext cx="2649073" cy="1656271"/>
          </a:xfrm>
          <a:prstGeom prst="roundRect">
            <a:avLst>
              <a:gd name="adj" fmla="val 13194"/>
            </a:avLst>
          </a:prstGeom>
          <a:solidFill>
            <a:srgbClr val="3B7C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Compra original</a:t>
            </a:r>
          </a:p>
        </p:txBody>
      </p:sp>
      <p:sp>
        <p:nvSpPr>
          <p:cNvPr id="4" name="Rectángulo redondeado 6">
            <a:extLst>
              <a:ext uri="{FF2B5EF4-FFF2-40B4-BE49-F238E27FC236}">
                <a16:creationId xmlns:a16="http://schemas.microsoft.com/office/drawing/2014/main" id="{BAB6C58B-4AB6-4E3C-A187-3FF4D3CCAB8E}"/>
              </a:ext>
            </a:extLst>
          </p:cNvPr>
          <p:cNvSpPr/>
          <p:nvPr/>
        </p:nvSpPr>
        <p:spPr>
          <a:xfrm>
            <a:off x="2295132" y="3714833"/>
            <a:ext cx="2649074" cy="1555979"/>
          </a:xfrm>
          <a:prstGeom prst="roundRect">
            <a:avLst>
              <a:gd name="adj" fmla="val 12501"/>
            </a:avLst>
          </a:prstGeom>
          <a:solidFill>
            <a:srgbClr val="3B7C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Garantía prendaria</a:t>
            </a:r>
          </a:p>
          <a:p>
            <a:pPr algn="ctr"/>
            <a:r>
              <a:rPr lang="es-MX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(no compra original)</a:t>
            </a:r>
          </a:p>
        </p:txBody>
      </p:sp>
      <p:sp>
        <p:nvSpPr>
          <p:cNvPr id="5" name="Rectángulo redondeado 7">
            <a:extLst>
              <a:ext uri="{FF2B5EF4-FFF2-40B4-BE49-F238E27FC236}">
                <a16:creationId xmlns:a16="http://schemas.microsoft.com/office/drawing/2014/main" id="{73ED0D83-FE2B-4195-9617-9F620123CEEA}"/>
              </a:ext>
            </a:extLst>
          </p:cNvPr>
          <p:cNvSpPr/>
          <p:nvPr/>
        </p:nvSpPr>
        <p:spPr>
          <a:xfrm>
            <a:off x="5457089" y="1369382"/>
            <a:ext cx="3011043" cy="1656271"/>
          </a:xfrm>
          <a:prstGeom prst="roundRect">
            <a:avLst>
              <a:gd name="adj" fmla="val 10892"/>
            </a:avLst>
          </a:prstGeom>
          <a:solidFill>
            <a:srgbClr val="77BB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Productos vendidos originalmente en:</a:t>
            </a:r>
          </a:p>
          <a:p>
            <a:pPr marL="285744" indent="-285744">
              <a:buFont typeface="Arial" panose="020B0604020202020204" pitchFamily="34" charset="0"/>
              <a:buChar char="−"/>
            </a:pPr>
            <a:r>
              <a:rPr lang="es-MX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Elektra </a:t>
            </a:r>
          </a:p>
          <a:p>
            <a:pPr marL="285744" indent="-285744">
              <a:buFont typeface="Arial" panose="020B0604020202020204" pitchFamily="34" charset="0"/>
              <a:buChar char="−"/>
            </a:pPr>
            <a:r>
              <a:rPr lang="es-MX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Salinas y Rocha</a:t>
            </a:r>
          </a:p>
          <a:p>
            <a:pPr marL="285744" indent="-285744">
              <a:buFont typeface="Arial" panose="020B0604020202020204" pitchFamily="34" charset="0"/>
              <a:buChar char="−"/>
            </a:pPr>
            <a:r>
              <a:rPr lang="es-MX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Canales a Terceros (motocicletas italikas)</a:t>
            </a:r>
          </a:p>
        </p:txBody>
      </p:sp>
      <p:sp>
        <p:nvSpPr>
          <p:cNvPr id="6" name="Rectángulo redondeado 8">
            <a:extLst>
              <a:ext uri="{FF2B5EF4-FFF2-40B4-BE49-F238E27FC236}">
                <a16:creationId xmlns:a16="http://schemas.microsoft.com/office/drawing/2014/main" id="{6CC935B8-AB8D-4498-A84E-23316A4A2A34}"/>
              </a:ext>
            </a:extLst>
          </p:cNvPr>
          <p:cNvSpPr/>
          <p:nvPr/>
        </p:nvSpPr>
        <p:spPr>
          <a:xfrm>
            <a:off x="5447148" y="3714832"/>
            <a:ext cx="3011043" cy="1555979"/>
          </a:xfrm>
          <a:prstGeom prst="roundRect">
            <a:avLst>
              <a:gd name="adj" fmla="val 10892"/>
            </a:avLst>
          </a:prstGeom>
          <a:solidFill>
            <a:srgbClr val="77BB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Son productos propiedad del cliente que entrega para saldar su deuda</a:t>
            </a:r>
          </a:p>
        </p:txBody>
      </p:sp>
      <p:cxnSp>
        <p:nvCxnSpPr>
          <p:cNvPr id="7" name="Conector angular 10">
            <a:extLst>
              <a:ext uri="{FF2B5EF4-FFF2-40B4-BE49-F238E27FC236}">
                <a16:creationId xmlns:a16="http://schemas.microsoft.com/office/drawing/2014/main" id="{AC6A8E63-3016-4446-8B1A-7072A350AB24}"/>
              </a:ext>
            </a:extLst>
          </p:cNvPr>
          <p:cNvCxnSpPr>
            <a:cxnSpLocks/>
            <a:stCxn id="2" idx="6"/>
            <a:endCxn id="3" idx="1"/>
          </p:cNvCxnSpPr>
          <p:nvPr/>
        </p:nvCxnSpPr>
        <p:spPr>
          <a:xfrm flipV="1">
            <a:off x="1910317" y="2207457"/>
            <a:ext cx="384815" cy="1136502"/>
          </a:xfrm>
          <a:prstGeom prst="bentConnector3">
            <a:avLst/>
          </a:prstGeom>
          <a:ln w="12700">
            <a:solidFill>
              <a:srgbClr val="00634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angular 11">
            <a:extLst>
              <a:ext uri="{FF2B5EF4-FFF2-40B4-BE49-F238E27FC236}">
                <a16:creationId xmlns:a16="http://schemas.microsoft.com/office/drawing/2014/main" id="{F598927F-5AC7-4BE8-9323-682AC9086134}"/>
              </a:ext>
            </a:extLst>
          </p:cNvPr>
          <p:cNvCxnSpPr>
            <a:cxnSpLocks/>
            <a:stCxn id="2" idx="6"/>
            <a:endCxn id="4" idx="1"/>
          </p:cNvCxnSpPr>
          <p:nvPr/>
        </p:nvCxnSpPr>
        <p:spPr>
          <a:xfrm>
            <a:off x="1910317" y="3343959"/>
            <a:ext cx="384815" cy="1148864"/>
          </a:xfrm>
          <a:prstGeom prst="bentConnector3">
            <a:avLst/>
          </a:prstGeom>
          <a:ln w="12700">
            <a:solidFill>
              <a:srgbClr val="00634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angular 14">
            <a:extLst>
              <a:ext uri="{FF2B5EF4-FFF2-40B4-BE49-F238E27FC236}">
                <a16:creationId xmlns:a16="http://schemas.microsoft.com/office/drawing/2014/main" id="{D11141D2-716D-47CB-B354-39C17396E05D}"/>
              </a:ext>
            </a:extLst>
          </p:cNvPr>
          <p:cNvCxnSpPr>
            <a:cxnSpLocks/>
            <a:stCxn id="3" idx="3"/>
            <a:endCxn id="5" idx="1"/>
          </p:cNvCxnSpPr>
          <p:nvPr/>
        </p:nvCxnSpPr>
        <p:spPr>
          <a:xfrm flipV="1">
            <a:off x="4944205" y="2197518"/>
            <a:ext cx="512884" cy="9939"/>
          </a:xfrm>
          <a:prstGeom prst="straightConnector1">
            <a:avLst/>
          </a:prstGeom>
          <a:ln w="12700">
            <a:solidFill>
              <a:srgbClr val="00634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angular 17">
            <a:extLst>
              <a:ext uri="{FF2B5EF4-FFF2-40B4-BE49-F238E27FC236}">
                <a16:creationId xmlns:a16="http://schemas.microsoft.com/office/drawing/2014/main" id="{52AE5C08-DB12-490C-A507-A2E9473D734C}"/>
              </a:ext>
            </a:extLst>
          </p:cNvPr>
          <p:cNvCxnSpPr>
            <a:cxnSpLocks/>
            <a:stCxn id="4" idx="3"/>
            <a:endCxn id="6" idx="1"/>
          </p:cNvCxnSpPr>
          <p:nvPr/>
        </p:nvCxnSpPr>
        <p:spPr>
          <a:xfrm flipV="1">
            <a:off x="4944206" y="4492822"/>
            <a:ext cx="502942" cy="1"/>
          </a:xfrm>
          <a:prstGeom prst="straightConnector1">
            <a:avLst/>
          </a:prstGeom>
          <a:ln w="12700">
            <a:solidFill>
              <a:srgbClr val="00634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ítulo 1">
            <a:extLst>
              <a:ext uri="{FF2B5EF4-FFF2-40B4-BE49-F238E27FC236}">
                <a16:creationId xmlns:a16="http://schemas.microsoft.com/office/drawing/2014/main" id="{5E7377AB-0180-4FD7-99A5-11090EB5BEE9}"/>
              </a:ext>
            </a:extLst>
          </p:cNvPr>
          <p:cNvSpPr txBox="1">
            <a:spLocks/>
          </p:cNvSpPr>
          <p:nvPr/>
        </p:nvSpPr>
        <p:spPr>
          <a:xfrm>
            <a:off x="759143" y="547493"/>
            <a:ext cx="6573474" cy="610747"/>
          </a:xfrm>
          <a:prstGeom prst="rect">
            <a:avLst/>
          </a:prstGeom>
          <a:ln>
            <a:noFill/>
          </a:ln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4000" b="1" dirty="0">
                <a:solidFill>
                  <a:srgbClr val="0063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Tipos de RMD</a:t>
            </a:r>
          </a:p>
        </p:txBody>
      </p:sp>
      <p:sp>
        <p:nvSpPr>
          <p:cNvPr id="28" name="Rectángulo redondeado 7">
            <a:extLst>
              <a:ext uri="{FF2B5EF4-FFF2-40B4-BE49-F238E27FC236}">
                <a16:creationId xmlns:a16="http://schemas.microsoft.com/office/drawing/2014/main" id="{4647ADE7-29C0-4487-9F3B-D74C4C22A350}"/>
              </a:ext>
            </a:extLst>
          </p:cNvPr>
          <p:cNvSpPr/>
          <p:nvPr/>
        </p:nvSpPr>
        <p:spPr>
          <a:xfrm>
            <a:off x="8675859" y="1379320"/>
            <a:ext cx="3011043" cy="1656271"/>
          </a:xfrm>
          <a:prstGeom prst="roundRect">
            <a:avLst>
              <a:gd name="adj" fmla="val 12995"/>
            </a:avLst>
          </a:prstGeom>
          <a:solidFill>
            <a:schemeClr val="bg1"/>
          </a:solidFill>
          <a:ln w="19050">
            <a:solidFill>
              <a:srgbClr val="0063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 estos se podrá saldar el pedido de compra original que dio origen al mismo</a:t>
            </a:r>
          </a:p>
        </p:txBody>
      </p:sp>
      <p:cxnSp>
        <p:nvCxnSpPr>
          <p:cNvPr id="29" name="Conector angular 14">
            <a:extLst>
              <a:ext uri="{FF2B5EF4-FFF2-40B4-BE49-F238E27FC236}">
                <a16:creationId xmlns:a16="http://schemas.microsoft.com/office/drawing/2014/main" id="{FE305B88-DBCF-4857-8A51-351BFC11C3E4}"/>
              </a:ext>
            </a:extLst>
          </p:cNvPr>
          <p:cNvCxnSpPr>
            <a:cxnSpLocks/>
            <a:stCxn id="5" idx="3"/>
            <a:endCxn id="28" idx="1"/>
          </p:cNvCxnSpPr>
          <p:nvPr/>
        </p:nvCxnSpPr>
        <p:spPr>
          <a:xfrm>
            <a:off x="8468132" y="2197518"/>
            <a:ext cx="207727" cy="9938"/>
          </a:xfrm>
          <a:prstGeom prst="straightConnector1">
            <a:avLst/>
          </a:prstGeom>
          <a:ln w="12700">
            <a:solidFill>
              <a:srgbClr val="00634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ángulo redondeado 7">
            <a:extLst>
              <a:ext uri="{FF2B5EF4-FFF2-40B4-BE49-F238E27FC236}">
                <a16:creationId xmlns:a16="http://schemas.microsoft.com/office/drawing/2014/main" id="{25B4BEEE-93E0-4CAD-8840-A04E75D2626E}"/>
              </a:ext>
            </a:extLst>
          </p:cNvPr>
          <p:cNvSpPr/>
          <p:nvPr/>
        </p:nvSpPr>
        <p:spPr>
          <a:xfrm>
            <a:off x="8675858" y="3714832"/>
            <a:ext cx="3011044" cy="1555979"/>
          </a:xfrm>
          <a:prstGeom prst="roundRect">
            <a:avLst>
              <a:gd name="adj" fmla="val 12995"/>
            </a:avLst>
          </a:prstGeom>
          <a:noFill/>
          <a:ln w="19050">
            <a:solidFill>
              <a:srgbClr val="0063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 estos se podrán saldar 1 o más pedidos de acuerdo a la evaluación de la mercancía.</a:t>
            </a:r>
          </a:p>
        </p:txBody>
      </p:sp>
      <p:cxnSp>
        <p:nvCxnSpPr>
          <p:cNvPr id="39" name="Conector angular 14">
            <a:extLst>
              <a:ext uri="{FF2B5EF4-FFF2-40B4-BE49-F238E27FC236}">
                <a16:creationId xmlns:a16="http://schemas.microsoft.com/office/drawing/2014/main" id="{A7D26160-D8CE-4560-BA2D-8983E351BFFB}"/>
              </a:ext>
            </a:extLst>
          </p:cNvPr>
          <p:cNvCxnSpPr>
            <a:cxnSpLocks/>
            <a:stCxn id="6" idx="3"/>
            <a:endCxn id="36" idx="1"/>
          </p:cNvCxnSpPr>
          <p:nvPr/>
        </p:nvCxnSpPr>
        <p:spPr>
          <a:xfrm>
            <a:off x="8458191" y="4492822"/>
            <a:ext cx="217667" cy="0"/>
          </a:xfrm>
          <a:prstGeom prst="straightConnector1">
            <a:avLst/>
          </a:prstGeom>
          <a:ln w="12700">
            <a:solidFill>
              <a:srgbClr val="00634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uadroTexto 11">
            <a:extLst>
              <a:ext uri="{FF2B5EF4-FFF2-40B4-BE49-F238E27FC236}">
                <a16:creationId xmlns:a16="http://schemas.microsoft.com/office/drawing/2014/main" id="{12235AB2-3868-EF42-B25B-AC389293E1A4}"/>
              </a:ext>
            </a:extLst>
          </p:cNvPr>
          <p:cNvSpPr txBox="1"/>
          <p:nvPr/>
        </p:nvSpPr>
        <p:spPr>
          <a:xfrm>
            <a:off x="2295132" y="5605660"/>
            <a:ext cx="47588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  <a:t>Nota: 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Solo marcas comerciales que se encuentren registradas en el catálogo elektra </a:t>
            </a:r>
          </a:p>
        </p:txBody>
      </p:sp>
      <p:sp>
        <p:nvSpPr>
          <p:cNvPr id="13" name="Rectángulo redondeado 12">
            <a:extLst>
              <a:ext uri="{FF2B5EF4-FFF2-40B4-BE49-F238E27FC236}">
                <a16:creationId xmlns:a16="http://schemas.microsoft.com/office/drawing/2014/main" id="{950B451F-8DEC-1B4F-B871-E73EFE1EB6D2}"/>
              </a:ext>
            </a:extLst>
          </p:cNvPr>
          <p:cNvSpPr/>
          <p:nvPr/>
        </p:nvSpPr>
        <p:spPr>
          <a:xfrm>
            <a:off x="2295133" y="5587257"/>
            <a:ext cx="4758810" cy="687783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cxnSp>
        <p:nvCxnSpPr>
          <p:cNvPr id="15" name="Conector angular 14">
            <a:extLst>
              <a:ext uri="{FF2B5EF4-FFF2-40B4-BE49-F238E27FC236}">
                <a16:creationId xmlns:a16="http://schemas.microsoft.com/office/drawing/2014/main" id="{A8FE2891-7981-F64F-B212-52BD685DA968}"/>
              </a:ext>
            </a:extLst>
          </p:cNvPr>
          <p:cNvCxnSpPr>
            <a:cxnSpLocks/>
            <a:stCxn id="4" idx="2"/>
            <a:endCxn id="13" idx="0"/>
          </p:cNvCxnSpPr>
          <p:nvPr/>
        </p:nvCxnSpPr>
        <p:spPr>
          <a:xfrm rot="16200000" flipH="1">
            <a:off x="3988881" y="4901599"/>
            <a:ext cx="316445" cy="1054869"/>
          </a:xfrm>
          <a:prstGeom prst="bentConnector3">
            <a:avLst>
              <a:gd name="adj1" fmla="val 50000"/>
            </a:avLst>
          </a:prstGeom>
          <a:ln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Imagen 18" descr="Interfaz de usuario gráfica, Texto, Aplicación&#10;&#10;Descripción generada automáticamente">
            <a:extLst>
              <a:ext uri="{FF2B5EF4-FFF2-40B4-BE49-F238E27FC236}">
                <a16:creationId xmlns:a16="http://schemas.microsoft.com/office/drawing/2014/main" id="{522C6DBA-05C9-4B42-B13A-62398B39F6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7450" y="5985865"/>
            <a:ext cx="2282446" cy="555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968615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9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656A471-E715-4F86-91D7-0509EB6CB34F}"/>
              </a:ext>
            </a:extLst>
          </p:cNvPr>
          <p:cNvSpPr txBox="1">
            <a:spLocks/>
          </p:cNvSpPr>
          <p:nvPr/>
        </p:nvSpPr>
        <p:spPr>
          <a:xfrm>
            <a:off x="759143" y="547493"/>
            <a:ext cx="6573474" cy="610747"/>
          </a:xfrm>
          <a:prstGeom prst="rect">
            <a:avLst/>
          </a:prstGeom>
          <a:ln>
            <a:noFill/>
          </a:ln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4000" b="1" dirty="0">
                <a:solidFill>
                  <a:srgbClr val="0063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Características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49E517E5-BEC0-4403-88FA-1D4DB4961B21}"/>
              </a:ext>
            </a:extLst>
          </p:cNvPr>
          <p:cNvSpPr txBox="1"/>
          <p:nvPr/>
        </p:nvSpPr>
        <p:spPr>
          <a:xfrm>
            <a:off x="770614" y="1257560"/>
            <a:ext cx="93330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Las características de los productos que se reciban como RMD deben: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4D533EDE-1F94-414F-B49C-0A6D508822CD}"/>
              </a:ext>
            </a:extLst>
          </p:cNvPr>
          <p:cNvSpPr txBox="1"/>
          <p:nvPr/>
        </p:nvSpPr>
        <p:spPr>
          <a:xfrm>
            <a:off x="9645121" y="4260632"/>
            <a:ext cx="235213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Cubrir mínimo el 70% del saldo capital actual y 100% para saldos reestructurados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68412C62-11A3-4888-83C5-DA8178E53C0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0749" y="2848877"/>
            <a:ext cx="1609304" cy="1138415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F0291F1F-C4EB-42D1-8974-513F53B55B0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07336">
            <a:off x="4928203" y="2362446"/>
            <a:ext cx="1798574" cy="174548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D431DF6A-23C0-4F52-8097-B67EA1DEDD0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3416" y="2935461"/>
            <a:ext cx="1756842" cy="913187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26900FF8-2647-41F8-A6EC-1FADD1CA2FB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614" y="2753907"/>
            <a:ext cx="1239244" cy="1197588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65F51969-9FD2-4D19-90A1-FE826A6078E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9678" y="2548423"/>
            <a:ext cx="1461708" cy="1438869"/>
          </a:xfrm>
          <a:prstGeom prst="rect">
            <a:avLst/>
          </a:prstGeom>
        </p:spPr>
      </p:pic>
      <p:pic>
        <p:nvPicPr>
          <p:cNvPr id="10" name="Picture 2" descr="Resultado de imagen de llave de moto vector">
            <a:extLst>
              <a:ext uri="{FF2B5EF4-FFF2-40B4-BE49-F238E27FC236}">
                <a16:creationId xmlns:a16="http://schemas.microsoft.com/office/drawing/2014/main" id="{5FAEB53C-4906-42BD-A7E0-F39DC764AA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58195">
            <a:off x="6178658" y="2641993"/>
            <a:ext cx="1263258" cy="1263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A280B7AA-B6E1-4D8E-A84B-1CD5F12834C9}"/>
              </a:ext>
            </a:extLst>
          </p:cNvPr>
          <p:cNvSpPr txBox="1"/>
          <p:nvPr/>
        </p:nvSpPr>
        <p:spPr>
          <a:xfrm>
            <a:off x="377066" y="4260632"/>
            <a:ext cx="202634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Tener entre 0 y 5 años de antigüedad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E3499181-C951-4B2D-9FE8-D722095A9863}"/>
              </a:ext>
            </a:extLst>
          </p:cNvPr>
          <p:cNvSpPr txBox="1"/>
          <p:nvPr/>
        </p:nvSpPr>
        <p:spPr>
          <a:xfrm>
            <a:off x="2664671" y="4260632"/>
            <a:ext cx="216408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Estar en buen estado y funcionando correctamente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3D289DC2-DED2-40D7-8B22-2FA3EF8EF951}"/>
              </a:ext>
            </a:extLst>
          </p:cNvPr>
          <p:cNvSpPr txBox="1"/>
          <p:nvPr/>
        </p:nvSpPr>
        <p:spPr>
          <a:xfrm>
            <a:off x="5090016" y="4260632"/>
            <a:ext cx="235213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Contar con sus componentes y accesorios 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26E6659F-9972-4715-A800-EE9E02DE5171}"/>
              </a:ext>
            </a:extLst>
          </p:cNvPr>
          <p:cNvSpPr txBox="1"/>
          <p:nvPr/>
        </p:nvSpPr>
        <p:spPr>
          <a:xfrm>
            <a:off x="7703416" y="4260632"/>
            <a:ext cx="178626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Contar con un número de serie</a:t>
            </a:r>
          </a:p>
        </p:txBody>
      </p:sp>
      <p:pic>
        <p:nvPicPr>
          <p:cNvPr id="15" name="Imagen 14" descr="Interfaz de usuario gráfica, Texto, Aplicación&#10;&#10;Descripción generada automáticamente">
            <a:extLst>
              <a:ext uri="{FF2B5EF4-FFF2-40B4-BE49-F238E27FC236}">
                <a16:creationId xmlns:a16="http://schemas.microsoft.com/office/drawing/2014/main" id="{C93D3F7C-5EAC-4F45-ACB2-D89A45E2F79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7450" y="5985865"/>
            <a:ext cx="2282446" cy="555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308913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2" grpId="0"/>
      <p:bldP spid="14" grpId="0"/>
      <p:bldP spid="16" grpId="0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CA2AD03-21FE-4DEA-A1EC-0146AD7EE8CD}"/>
              </a:ext>
            </a:extLst>
          </p:cNvPr>
          <p:cNvSpPr txBox="1">
            <a:spLocks/>
          </p:cNvSpPr>
          <p:nvPr/>
        </p:nvSpPr>
        <p:spPr>
          <a:xfrm>
            <a:off x="759143" y="447910"/>
            <a:ext cx="6573474" cy="610747"/>
          </a:xfrm>
          <a:prstGeom prst="rect">
            <a:avLst/>
          </a:prstGeom>
          <a:ln>
            <a:noFill/>
          </a:ln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4000" b="1" dirty="0">
                <a:solidFill>
                  <a:srgbClr val="0063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REGLAS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D94A8293-D63F-462D-852C-B01AD5524B65}"/>
              </a:ext>
            </a:extLst>
          </p:cNvPr>
          <p:cNvSpPr txBox="1"/>
          <p:nvPr/>
        </p:nvSpPr>
        <p:spPr>
          <a:xfrm>
            <a:off x="1041150" y="1162128"/>
            <a:ext cx="11012306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44463">
              <a:spcAft>
                <a:spcPts val="1200"/>
              </a:spcAft>
            </a:pPr>
            <a:r>
              <a:rPr lang="es-MX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Compras con </a:t>
            </a:r>
            <a:r>
              <a:rPr lang="es-MX" sz="24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" action="ppaction://noaction"/>
              </a:rPr>
              <a:t>tarjeta azteca</a:t>
            </a:r>
            <a:r>
              <a:rPr lang="es-MX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no pueden ingresarse como compra original</a:t>
            </a:r>
          </a:p>
          <a:p>
            <a:pPr marL="144463">
              <a:spcAft>
                <a:spcPts val="1200"/>
              </a:spcAft>
            </a:pPr>
            <a:r>
              <a:rPr lang="es-MX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se puede aplicar RMD a un cliente que tenga un </a:t>
            </a:r>
            <a:r>
              <a:rPr lang="es-MX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 de pagos activo.</a:t>
            </a:r>
          </a:p>
          <a:p>
            <a:pPr marL="144463">
              <a:spcAft>
                <a:spcPts val="1200"/>
              </a:spcAft>
            </a:pPr>
            <a:r>
              <a:rPr lang="es-MX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mercancía recibida debe cubrir el saldo capital actual, como última opción, mínimo al 70%, excepto </a:t>
            </a:r>
            <a:r>
              <a:rPr lang="es-MX" sz="24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" action="ppaction://noaction"/>
              </a:rPr>
              <a:t>saldos reestructurados.</a:t>
            </a:r>
            <a:endParaRPr lang="es-MX" sz="2400" b="1" i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44463">
              <a:spcAft>
                <a:spcPts val="1200"/>
              </a:spcAft>
            </a:pPr>
            <a:r>
              <a:rPr lang="es-MX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 indispensable firma del cliente o tercero en su caso.</a:t>
            </a:r>
          </a:p>
          <a:p>
            <a:pPr marL="144463">
              <a:spcAft>
                <a:spcPts val="1200"/>
              </a:spcAft>
            </a:pPr>
            <a:r>
              <a:rPr lang="es-MX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Compras con TOR, no aplica RMD.</a:t>
            </a:r>
          </a:p>
          <a:p>
            <a:pPr marL="144463">
              <a:spcAft>
                <a:spcPts val="1200"/>
              </a:spcAft>
            </a:pPr>
            <a:r>
              <a:rPr lang="es-MX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RMD solo aplica para cancelar la TOTALIDAD del adeudo y se trabaja por pedido.</a:t>
            </a:r>
          </a:p>
        </p:txBody>
      </p:sp>
      <p:cxnSp>
        <p:nvCxnSpPr>
          <p:cNvPr id="5" name="Conector recto de flecha 4">
            <a:extLst>
              <a:ext uri="{FF2B5EF4-FFF2-40B4-BE49-F238E27FC236}">
                <a16:creationId xmlns:a16="http://schemas.microsoft.com/office/drawing/2014/main" id="{A63B976A-FBD4-4D99-84D1-611582123E0E}"/>
              </a:ext>
            </a:extLst>
          </p:cNvPr>
          <p:cNvCxnSpPr>
            <a:cxnSpLocks/>
          </p:cNvCxnSpPr>
          <p:nvPr/>
        </p:nvCxnSpPr>
        <p:spPr>
          <a:xfrm>
            <a:off x="535260" y="1469132"/>
            <a:ext cx="468000" cy="0"/>
          </a:xfrm>
          <a:prstGeom prst="straightConnector1">
            <a:avLst/>
          </a:prstGeom>
          <a:ln w="76200">
            <a:tailEnd type="oval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0" name="Conector recto de flecha 9">
            <a:extLst>
              <a:ext uri="{FF2B5EF4-FFF2-40B4-BE49-F238E27FC236}">
                <a16:creationId xmlns:a16="http://schemas.microsoft.com/office/drawing/2014/main" id="{0E57AE47-BFCD-4CE9-B7AF-1A3E226D5D2B}"/>
              </a:ext>
            </a:extLst>
          </p:cNvPr>
          <p:cNvCxnSpPr>
            <a:cxnSpLocks/>
          </p:cNvCxnSpPr>
          <p:nvPr/>
        </p:nvCxnSpPr>
        <p:spPr>
          <a:xfrm>
            <a:off x="535444" y="1942825"/>
            <a:ext cx="468000" cy="0"/>
          </a:xfrm>
          <a:prstGeom prst="straightConnector1">
            <a:avLst/>
          </a:prstGeom>
          <a:ln w="76200">
            <a:tailEnd type="oval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1" name="Conector recto de flecha 10">
            <a:extLst>
              <a:ext uri="{FF2B5EF4-FFF2-40B4-BE49-F238E27FC236}">
                <a16:creationId xmlns:a16="http://schemas.microsoft.com/office/drawing/2014/main" id="{795A6AE2-A1B9-4F66-AE69-46CDCF7ECF9A}"/>
              </a:ext>
            </a:extLst>
          </p:cNvPr>
          <p:cNvCxnSpPr>
            <a:cxnSpLocks/>
          </p:cNvCxnSpPr>
          <p:nvPr/>
        </p:nvCxnSpPr>
        <p:spPr>
          <a:xfrm>
            <a:off x="545383" y="2438365"/>
            <a:ext cx="468000" cy="0"/>
          </a:xfrm>
          <a:prstGeom prst="straightConnector1">
            <a:avLst/>
          </a:prstGeom>
          <a:ln w="76200">
            <a:tailEnd type="oval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2" name="Conector recto de flecha 11">
            <a:extLst>
              <a:ext uri="{FF2B5EF4-FFF2-40B4-BE49-F238E27FC236}">
                <a16:creationId xmlns:a16="http://schemas.microsoft.com/office/drawing/2014/main" id="{C24E0B32-E023-4E27-BE16-F2937A979161}"/>
              </a:ext>
            </a:extLst>
          </p:cNvPr>
          <p:cNvCxnSpPr>
            <a:cxnSpLocks/>
          </p:cNvCxnSpPr>
          <p:nvPr/>
        </p:nvCxnSpPr>
        <p:spPr>
          <a:xfrm>
            <a:off x="535627" y="3305740"/>
            <a:ext cx="468000" cy="0"/>
          </a:xfrm>
          <a:prstGeom prst="straightConnector1">
            <a:avLst/>
          </a:prstGeom>
          <a:ln w="76200">
            <a:tailEnd type="oval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9" name="Imagen 8" descr="Interfaz de usuario gráfica, Texto, Aplicación&#10;&#10;Descripción generada automáticamente">
            <a:extLst>
              <a:ext uri="{FF2B5EF4-FFF2-40B4-BE49-F238E27FC236}">
                <a16:creationId xmlns:a16="http://schemas.microsoft.com/office/drawing/2014/main" id="{7AC8450C-08E6-E340-BB74-87647AAF70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7450" y="5985865"/>
            <a:ext cx="2282446" cy="555002"/>
          </a:xfrm>
          <a:prstGeom prst="rect">
            <a:avLst/>
          </a:prstGeom>
        </p:spPr>
      </p:pic>
      <p:cxnSp>
        <p:nvCxnSpPr>
          <p:cNvPr id="14" name="Conector recto de flecha 11">
            <a:extLst>
              <a:ext uri="{FF2B5EF4-FFF2-40B4-BE49-F238E27FC236}">
                <a16:creationId xmlns:a16="http://schemas.microsoft.com/office/drawing/2014/main" id="{C24E0B32-E023-4E27-BE16-F2937A979161}"/>
              </a:ext>
            </a:extLst>
          </p:cNvPr>
          <p:cNvCxnSpPr>
            <a:cxnSpLocks/>
          </p:cNvCxnSpPr>
          <p:nvPr/>
        </p:nvCxnSpPr>
        <p:spPr>
          <a:xfrm>
            <a:off x="540948" y="3852290"/>
            <a:ext cx="468000" cy="0"/>
          </a:xfrm>
          <a:prstGeom prst="straightConnector1">
            <a:avLst/>
          </a:prstGeom>
          <a:ln w="76200">
            <a:tailEnd type="oval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5" name="Conector recto de flecha 11">
            <a:extLst>
              <a:ext uri="{FF2B5EF4-FFF2-40B4-BE49-F238E27FC236}">
                <a16:creationId xmlns:a16="http://schemas.microsoft.com/office/drawing/2014/main" id="{C24E0B32-E023-4E27-BE16-F2937A979161}"/>
              </a:ext>
            </a:extLst>
          </p:cNvPr>
          <p:cNvCxnSpPr>
            <a:cxnSpLocks/>
          </p:cNvCxnSpPr>
          <p:nvPr/>
        </p:nvCxnSpPr>
        <p:spPr>
          <a:xfrm>
            <a:off x="565261" y="4380942"/>
            <a:ext cx="468000" cy="0"/>
          </a:xfrm>
          <a:prstGeom prst="straightConnector1">
            <a:avLst/>
          </a:prstGeom>
          <a:ln w="76200">
            <a:tailEnd type="oval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555283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CA2AD03-21FE-4DEA-A1EC-0146AD7EE8CD}"/>
              </a:ext>
            </a:extLst>
          </p:cNvPr>
          <p:cNvSpPr txBox="1">
            <a:spLocks/>
          </p:cNvSpPr>
          <p:nvPr/>
        </p:nvSpPr>
        <p:spPr>
          <a:xfrm>
            <a:off x="759143" y="447910"/>
            <a:ext cx="6573474" cy="610747"/>
          </a:xfrm>
          <a:prstGeom prst="rect">
            <a:avLst/>
          </a:prstGeom>
          <a:ln>
            <a:noFill/>
          </a:ln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4000" b="1" dirty="0">
                <a:solidFill>
                  <a:srgbClr val="0063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PEDIDOS EN COMBO</a:t>
            </a:r>
          </a:p>
        </p:txBody>
      </p:sp>
      <p:pic>
        <p:nvPicPr>
          <p:cNvPr id="9" name="Imagen 8" descr="Interfaz de usuario gráfica, Texto, Aplicación&#10;&#10;Descripción generada automáticamente">
            <a:extLst>
              <a:ext uri="{FF2B5EF4-FFF2-40B4-BE49-F238E27FC236}">
                <a16:creationId xmlns:a16="http://schemas.microsoft.com/office/drawing/2014/main" id="{7AC8450C-08E6-E340-BB74-87647AAF70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7450" y="5985865"/>
            <a:ext cx="2282446" cy="555002"/>
          </a:xfrm>
          <a:prstGeom prst="rect">
            <a:avLst/>
          </a:prstGeom>
        </p:spPr>
      </p:pic>
      <p:sp>
        <p:nvSpPr>
          <p:cNvPr id="13" name="12 CuadroTexto"/>
          <p:cNvSpPr txBox="1"/>
          <p:nvPr/>
        </p:nvSpPr>
        <p:spPr>
          <a:xfrm>
            <a:off x="459007" y="918416"/>
            <a:ext cx="10002981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/>
              <a:t>Pedro tiene un pedido en combo, compuesto por una laptop  y una impresora.</a:t>
            </a:r>
          </a:p>
          <a:p>
            <a:endParaRPr lang="es-MX" dirty="0"/>
          </a:p>
          <a:p>
            <a:r>
              <a:rPr lang="es-MX" sz="4400" dirty="0"/>
              <a:t>¿Se puede ingresar solamente la laptop cómo RMD y saldar el pedido?</a:t>
            </a:r>
          </a:p>
          <a:p>
            <a:endParaRPr lang="es-MX" sz="4400" dirty="0"/>
          </a:p>
          <a:p>
            <a:endParaRPr lang="es-MX" sz="4400" dirty="0"/>
          </a:p>
          <a:p>
            <a:endParaRPr lang="es-MX" sz="4400" dirty="0"/>
          </a:p>
          <a:p>
            <a:endParaRPr lang="es-MX" sz="4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8983" y="4378187"/>
            <a:ext cx="8967787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2977" y="2928038"/>
            <a:ext cx="11017388" cy="1246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7 Elipse"/>
          <p:cNvSpPr/>
          <p:nvPr/>
        </p:nvSpPr>
        <p:spPr>
          <a:xfrm>
            <a:off x="1858617" y="3488635"/>
            <a:ext cx="725557" cy="36774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" name="9 Elipse"/>
          <p:cNvSpPr/>
          <p:nvPr/>
        </p:nvSpPr>
        <p:spPr>
          <a:xfrm>
            <a:off x="738808" y="5022574"/>
            <a:ext cx="2789583" cy="69242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65552834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CA2AD03-21FE-4DEA-A1EC-0146AD7EE8CD}"/>
              </a:ext>
            </a:extLst>
          </p:cNvPr>
          <p:cNvSpPr txBox="1">
            <a:spLocks/>
          </p:cNvSpPr>
          <p:nvPr/>
        </p:nvSpPr>
        <p:spPr>
          <a:xfrm>
            <a:off x="759143" y="447910"/>
            <a:ext cx="6573474" cy="610747"/>
          </a:xfrm>
          <a:prstGeom prst="rect">
            <a:avLst/>
          </a:prstGeom>
          <a:ln>
            <a:noFill/>
          </a:ln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4000" b="1" dirty="0">
                <a:solidFill>
                  <a:srgbClr val="0063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REGLAS</a:t>
            </a:r>
          </a:p>
        </p:txBody>
      </p:sp>
      <p:cxnSp>
        <p:nvCxnSpPr>
          <p:cNvPr id="5" name="Conector recto de flecha 4">
            <a:extLst>
              <a:ext uri="{FF2B5EF4-FFF2-40B4-BE49-F238E27FC236}">
                <a16:creationId xmlns:a16="http://schemas.microsoft.com/office/drawing/2014/main" id="{A63B976A-FBD4-4D99-84D1-611582123E0E}"/>
              </a:ext>
            </a:extLst>
          </p:cNvPr>
          <p:cNvCxnSpPr>
            <a:cxnSpLocks/>
          </p:cNvCxnSpPr>
          <p:nvPr/>
        </p:nvCxnSpPr>
        <p:spPr>
          <a:xfrm>
            <a:off x="535260" y="1469132"/>
            <a:ext cx="468000" cy="0"/>
          </a:xfrm>
          <a:prstGeom prst="straightConnector1">
            <a:avLst/>
          </a:prstGeom>
          <a:ln w="76200">
            <a:tailEnd type="oval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9" name="Imagen 8" descr="Interfaz de usuario gráfica, Texto, Aplicación&#10;&#10;Descripción generada automáticamente">
            <a:extLst>
              <a:ext uri="{FF2B5EF4-FFF2-40B4-BE49-F238E27FC236}">
                <a16:creationId xmlns:a16="http://schemas.microsoft.com/office/drawing/2014/main" id="{7AC8450C-08E6-E340-BB74-87647AAF70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7450" y="5985865"/>
            <a:ext cx="2282446" cy="555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552834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CA2AD03-21FE-4DEA-A1EC-0146AD7EE8CD}"/>
              </a:ext>
            </a:extLst>
          </p:cNvPr>
          <p:cNvSpPr txBox="1">
            <a:spLocks/>
          </p:cNvSpPr>
          <p:nvPr/>
        </p:nvSpPr>
        <p:spPr>
          <a:xfrm>
            <a:off x="759142" y="375486"/>
            <a:ext cx="8928065" cy="610747"/>
          </a:xfrm>
          <a:prstGeom prst="rect">
            <a:avLst/>
          </a:prstGeom>
          <a:ln>
            <a:noFill/>
          </a:ln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3200" b="1" dirty="0">
                <a:solidFill>
                  <a:srgbClr val="0063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RECIBO DE MERCANCÍA EN DEPÓSITO</a:t>
            </a:r>
          </a:p>
        </p:txBody>
      </p:sp>
      <p:pic>
        <p:nvPicPr>
          <p:cNvPr id="9" name="Imagen 8" descr="Interfaz de usuario gráfica, Texto, Aplicación&#10;&#10;Descripción generada automáticamente">
            <a:extLst>
              <a:ext uri="{FF2B5EF4-FFF2-40B4-BE49-F238E27FC236}">
                <a16:creationId xmlns:a16="http://schemas.microsoft.com/office/drawing/2014/main" id="{7AC8450C-08E6-E340-BB74-87647AAF70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7450" y="5985865"/>
            <a:ext cx="2282446" cy="555002"/>
          </a:xfrm>
          <a:prstGeom prst="rect">
            <a:avLst/>
          </a:prstGeom>
        </p:spPr>
      </p:pic>
      <p:pic>
        <p:nvPicPr>
          <p:cNvPr id="1026" name="Picture 2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/>
          <a:srcRect l="12846" t="21782" r="51436" b="9439"/>
          <a:stretch>
            <a:fillRect/>
          </a:stretch>
        </p:blipFill>
        <p:spPr bwMode="auto">
          <a:xfrm>
            <a:off x="235388" y="1661312"/>
            <a:ext cx="3301576" cy="395429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7" name="Picture 3">
            <a:hlinkClick r:id="rId5" action="ppaction://hlinkfile"/>
          </p:cNvPr>
          <p:cNvPicPr>
            <a:picLocks noChangeAspect="1" noChangeArrowheads="1"/>
          </p:cNvPicPr>
          <p:nvPr/>
        </p:nvPicPr>
        <p:blipFill>
          <a:blip r:embed="rId6"/>
          <a:srcRect l="12401" t="22442" r="51510" b="9439"/>
          <a:stretch>
            <a:fillRect/>
          </a:stretch>
        </p:blipFill>
        <p:spPr bwMode="auto">
          <a:xfrm>
            <a:off x="3795486" y="1687486"/>
            <a:ext cx="3320931" cy="396678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6 CuadroTexto"/>
          <p:cNvSpPr txBox="1"/>
          <p:nvPr/>
        </p:nvSpPr>
        <p:spPr>
          <a:xfrm>
            <a:off x="7315200" y="1123122"/>
            <a:ext cx="334948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i="1" dirty="0">
                <a:solidFill>
                  <a:srgbClr val="006341"/>
                </a:solidFill>
              </a:rPr>
              <a:t>Hacemos uso de este documento cuando:</a:t>
            </a:r>
          </a:p>
          <a:p>
            <a:endParaRPr lang="es-MX" dirty="0"/>
          </a:p>
          <a:p>
            <a:pPr>
              <a:buFont typeface="Wingdings" pitchFamily="2" charset="2"/>
              <a:buChar char="Ø"/>
            </a:pPr>
            <a:r>
              <a:rPr lang="es-MX" dirty="0"/>
              <a:t>Cliente se niega rotundamente a acudir a la sucursal a realizar la entrega de la mercancía.</a:t>
            </a:r>
          </a:p>
          <a:p>
            <a:endParaRPr lang="es-MX" dirty="0"/>
          </a:p>
          <a:p>
            <a:pPr algn="ctr"/>
            <a:r>
              <a:rPr lang="es-MX" sz="2400" b="1" i="1" dirty="0">
                <a:solidFill>
                  <a:srgbClr val="006341"/>
                </a:solidFill>
              </a:rPr>
              <a:t>IMPORTANTE </a:t>
            </a:r>
            <a:endParaRPr lang="es-MX" dirty="0"/>
          </a:p>
          <a:p>
            <a:r>
              <a:rPr lang="es-MX" dirty="0"/>
              <a:t>El documento debe de ser llenado correctamente con los datos de la cuenta y contener la firma del titular y/o tercero, acompañado de una copia de la identificación de la persona que realiza la entrega.</a:t>
            </a:r>
          </a:p>
        </p:txBody>
      </p:sp>
      <p:pic>
        <p:nvPicPr>
          <p:cNvPr id="47106" name="Picture 2" descr="BLOGTAÑANA: MAÑANA DECIDIREMOS LOS GANADORES DEL CONCURSO DE ADORNOS DE  HALLOWEEN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243791" y="3796750"/>
            <a:ext cx="927789" cy="92778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6555283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12590</TotalTime>
  <Words>909</Words>
  <Application>Microsoft Office PowerPoint</Application>
  <PresentationFormat>Panorámica</PresentationFormat>
  <Paragraphs>163</Paragraphs>
  <Slides>20</Slides>
  <Notes>0</Notes>
  <HiddenSlides>1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26" baseType="lpstr">
      <vt:lpstr>Arial</vt:lpstr>
      <vt:lpstr>Calibri</vt:lpstr>
      <vt:lpstr>Calibri Light</vt:lpstr>
      <vt:lpstr>Courier New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Miriam Flores</dc:creator>
  <cp:lastModifiedBy>Ma De Jesus Anzaldo Lopez</cp:lastModifiedBy>
  <cp:revision>186</cp:revision>
  <dcterms:created xsi:type="dcterms:W3CDTF">2021-02-22T15:25:29Z</dcterms:created>
  <dcterms:modified xsi:type="dcterms:W3CDTF">2025-05-12T17:02:51Z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8ae3a633-3d5f-462b-ba19-31157bb9a57b_Enabled">
    <vt:lpwstr>true</vt:lpwstr>
  </property>
  <property fmtid="{D5CDD505-2E9C-101B-9397-08002B2CF9AE}" pid="3" name="MSIP_Label_8ae3a633-3d5f-462b-ba19-31157bb9a57b_SetDate">
    <vt:lpwstr>2025-05-12T17:02:51Z</vt:lpwstr>
  </property>
  <property fmtid="{D5CDD505-2E9C-101B-9397-08002B2CF9AE}" pid="4" name="MSIP_Label_8ae3a633-3d5f-462b-ba19-31157bb9a57b_Method">
    <vt:lpwstr>Standard</vt:lpwstr>
  </property>
  <property fmtid="{D5CDD505-2E9C-101B-9397-08002B2CF9AE}" pid="5" name="MSIP_Label_8ae3a633-3d5f-462b-ba19-31157bb9a57b_Name">
    <vt:lpwstr>Uso interno</vt:lpwstr>
  </property>
  <property fmtid="{D5CDD505-2E9C-101B-9397-08002B2CF9AE}" pid="6" name="MSIP_Label_8ae3a633-3d5f-462b-ba19-31157bb9a57b_SiteId">
    <vt:lpwstr>5448d52d-fbb8-4285-8d6f-aa67453bc50c</vt:lpwstr>
  </property>
  <property fmtid="{D5CDD505-2E9C-101B-9397-08002B2CF9AE}" pid="7" name="MSIP_Label_8ae3a633-3d5f-462b-ba19-31157bb9a57b_ActionId">
    <vt:lpwstr>62806115-2427-4ff6-a4ef-21835618c29d</vt:lpwstr>
  </property>
  <property fmtid="{D5CDD505-2E9C-101B-9397-08002B2CF9AE}" pid="8" name="MSIP_Label_8ae3a633-3d5f-462b-ba19-31157bb9a57b_ContentBits">
    <vt:lpwstr>0</vt:lpwstr>
  </property>
  <property fmtid="{D5CDD505-2E9C-101B-9397-08002B2CF9AE}" pid="9" name="MSIP_Label_8ae3a633-3d5f-462b-ba19-31157bb9a57b_Tag">
    <vt:lpwstr>10, 3, 0, 1</vt:lpwstr>
  </property>
</Properties>
</file>