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8288000" cy="10287000"/>
  <p:notesSz cx="6858000" cy="9144000"/>
  <p:embeddedFontLst>
    <p:embeddedFont>
      <p:font typeface="Montserrat Light Bold" panose="020B0604020202020204" charset="0"/>
      <p:regular r:id="rId26"/>
    </p:embeddedFont>
    <p:embeddedFont>
      <p:font typeface="Nunito" panose="020F0502020204030204" pitchFamily="2" charset="0"/>
      <p:regular r:id="rId27"/>
      <p:bold r:id="rId28"/>
      <p:italic r:id="rId29"/>
      <p:boldItalic r:id="rId30"/>
    </p:embeddedFont>
    <p:embeddedFont>
      <p:font typeface="Nunito Bold" panose="020B0604020202020204" charset="0"/>
      <p:regular r:id="rId31"/>
      <p:bold r:id="rId32"/>
    </p:embeddedFont>
    <p:embeddedFont>
      <p:font typeface="Old Standard" panose="020B0604020202020204" charset="0"/>
      <p:regular r:id="rId33"/>
    </p:embeddedFont>
    <p:embeddedFont>
      <p:font typeface="Open Sans" panose="020F0502020204030204" pitchFamily="34" charset="0"/>
      <p:regular r:id="rId34"/>
      <p:bold r:id="rId35"/>
      <p:italic r:id="rId36"/>
      <p:boldItalic r:id="rId37"/>
    </p:embeddedFont>
    <p:embeddedFont>
      <p:font typeface="Open Sans Bold" panose="020B060402020202020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4DCC11-CBE2-E51B-1C6C-1340E5FF7B0A}" name="Juan Roberto Rodriguez Flores" initials="JR" userId="S::76568@onuriscp.com::bcfe85d9-d9f3-47cd-b3a0-34c3aa1546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22" autoAdjust="0"/>
  </p:normalViewPr>
  <p:slideViewPr>
    <p:cSldViewPr>
      <p:cViewPr varScale="1">
        <p:scale>
          <a:sx n="52" d="100"/>
          <a:sy n="52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E6B0-B9CB-4194-85E1-D229BBAD4C7B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2A0D1-589C-4CB9-B2F8-80B7D84918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00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66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15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85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1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05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46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2A0D1-589C-4CB9-B2F8-80B7D849181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45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34.jpe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hyperlink" Target="https://www.bestbuy.com/site/acer-sa230-23-ips-led-fhd-monitor-black/6051020.p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8592" y="-702604"/>
            <a:ext cx="11692207" cy="116922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50483" y="4291965"/>
            <a:ext cx="7326433" cy="1697913"/>
            <a:chOff x="0" y="0"/>
            <a:chExt cx="9768577" cy="226388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43016" cy="2263884"/>
              <a:chOff x="0" y="0"/>
              <a:chExt cx="47664" cy="4440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7664" cy="44403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444030">
                    <a:moveTo>
                      <a:pt x="23832" y="0"/>
                    </a:moveTo>
                    <a:lnTo>
                      <a:pt x="23832" y="0"/>
                    </a:lnTo>
                    <a:cubicBezTo>
                      <a:pt x="30153" y="0"/>
                      <a:pt x="36215" y="2511"/>
                      <a:pt x="40684" y="6980"/>
                    </a:cubicBezTo>
                    <a:cubicBezTo>
                      <a:pt x="45153" y="11450"/>
                      <a:pt x="47664" y="17511"/>
                      <a:pt x="47664" y="23832"/>
                    </a:cubicBezTo>
                    <a:lnTo>
                      <a:pt x="47664" y="420198"/>
                    </a:lnTo>
                    <a:cubicBezTo>
                      <a:pt x="47664" y="426518"/>
                      <a:pt x="45153" y="432580"/>
                      <a:pt x="40684" y="437049"/>
                    </a:cubicBezTo>
                    <a:cubicBezTo>
                      <a:pt x="36215" y="441519"/>
                      <a:pt x="30153" y="444030"/>
                      <a:pt x="23832" y="444030"/>
                    </a:cubicBezTo>
                    <a:lnTo>
                      <a:pt x="23832" y="444030"/>
                    </a:lnTo>
                    <a:cubicBezTo>
                      <a:pt x="17511" y="444030"/>
                      <a:pt x="11450" y="441519"/>
                      <a:pt x="6980" y="437049"/>
                    </a:cubicBezTo>
                    <a:cubicBezTo>
                      <a:pt x="2511" y="432580"/>
                      <a:pt x="0" y="426518"/>
                      <a:pt x="0" y="420198"/>
                    </a:cubicBezTo>
                    <a:lnTo>
                      <a:pt x="0" y="23832"/>
                    </a:lnTo>
                    <a:cubicBezTo>
                      <a:pt x="0" y="17511"/>
                      <a:pt x="2511" y="11450"/>
                      <a:pt x="6980" y="6980"/>
                    </a:cubicBezTo>
                    <a:cubicBezTo>
                      <a:pt x="11450" y="2511"/>
                      <a:pt x="17511" y="0"/>
                      <a:pt x="23832" y="0"/>
                    </a:cubicBezTo>
                    <a:close/>
                  </a:path>
                </a:pathLst>
              </a:custGeom>
              <a:solidFill>
                <a:srgbClr val="1CCD8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7664" cy="4821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8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304" y="76418"/>
              <a:ext cx="8659273" cy="2067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090"/>
                </a:lnSpc>
              </a:pPr>
              <a:r>
                <a:rPr lang="en-US" sz="9350" b="1">
                  <a:solidFill>
                    <a:srgbClr val="253237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Movilízate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0"/>
            <a:ext cx="9215273" cy="3421170"/>
          </a:xfrm>
          <a:custGeom>
            <a:avLst/>
            <a:gdLst/>
            <a:ahLst/>
            <a:cxnLst/>
            <a:rect l="l" t="t" r="r" b="b"/>
            <a:pathLst>
              <a:path w="9215273" h="3421170">
                <a:moveTo>
                  <a:pt x="0" y="0"/>
                </a:moveTo>
                <a:lnTo>
                  <a:pt x="9215273" y="0"/>
                </a:lnTo>
                <a:lnTo>
                  <a:pt x="9215273" y="3421170"/>
                </a:lnTo>
                <a:lnTo>
                  <a:pt x="0" y="3421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9658592" y="1921928"/>
            <a:ext cx="9542794" cy="5899182"/>
          </a:xfrm>
          <a:custGeom>
            <a:avLst/>
            <a:gdLst/>
            <a:ahLst/>
            <a:cxnLst/>
            <a:rect l="l" t="t" r="r" b="b"/>
            <a:pathLst>
              <a:path w="9542794" h="5899182">
                <a:moveTo>
                  <a:pt x="0" y="0"/>
                </a:moveTo>
                <a:lnTo>
                  <a:pt x="9542793" y="0"/>
                </a:lnTo>
                <a:lnTo>
                  <a:pt x="9542793" y="5899181"/>
                </a:lnTo>
                <a:lnTo>
                  <a:pt x="0" y="589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9476916" y="5726112"/>
            <a:ext cx="5501772" cy="4595385"/>
          </a:xfrm>
          <a:custGeom>
            <a:avLst/>
            <a:gdLst/>
            <a:ahLst/>
            <a:cxnLst/>
            <a:rect l="l" t="t" r="r" b="b"/>
            <a:pathLst>
              <a:path w="5501772" h="4595385">
                <a:moveTo>
                  <a:pt x="0" y="0"/>
                </a:moveTo>
                <a:lnTo>
                  <a:pt x="5501771" y="0"/>
                </a:lnTo>
                <a:lnTo>
                  <a:pt x="5501771" y="4595385"/>
                </a:lnTo>
                <a:lnTo>
                  <a:pt x="0" y="4595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3007169" y="3650879"/>
            <a:ext cx="5938048" cy="82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1"/>
              </a:lnSpc>
              <a:spcBef>
                <a:spcPct val="0"/>
              </a:spcBef>
            </a:pPr>
            <a:r>
              <a:rPr lang="en-US" sz="4815">
                <a:solidFill>
                  <a:srgbClr val="253237"/>
                </a:solidFill>
                <a:latin typeface="Nunito Bold"/>
                <a:ea typeface="Nunito Bold"/>
                <a:cs typeface="Nunito Bold"/>
                <a:sym typeface="Nunito Bold"/>
              </a:rPr>
              <a:t>Capacitación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392862"/>
            <a:ext cx="8685156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1"/>
              </a:lnSpc>
              <a:spcBef>
                <a:spcPct val="0"/>
              </a:spcBef>
            </a:pPr>
            <a:r>
              <a:rPr lang="en-US" sz="4800" dirty="0">
                <a:solidFill>
                  <a:srgbClr val="253237"/>
                </a:solidFill>
                <a:latin typeface="Nunito Bold"/>
                <a:ea typeface="Nunito Bold"/>
                <a:cs typeface="Nunito Bold"/>
                <a:sym typeface="Nunito Bold"/>
              </a:rPr>
              <a:t>Para nuestros gestores presenciales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8639" y="-195055"/>
            <a:ext cx="10677111" cy="106771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323" y="644942"/>
            <a:ext cx="6759084" cy="8997116"/>
            <a:chOff x="0" y="0"/>
            <a:chExt cx="9012111" cy="119961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12111" cy="11996155"/>
            </a:xfrm>
            <a:custGeom>
              <a:avLst/>
              <a:gdLst/>
              <a:ahLst/>
              <a:cxnLst/>
              <a:rect l="l" t="t" r="r" b="b"/>
              <a:pathLst>
                <a:path w="9012111" h="11996155">
                  <a:moveTo>
                    <a:pt x="0" y="0"/>
                  </a:moveTo>
                  <a:lnTo>
                    <a:pt x="9012111" y="0"/>
                  </a:lnTo>
                  <a:lnTo>
                    <a:pt x="9012111" y="11996155"/>
                  </a:lnTo>
                  <a:lnTo>
                    <a:pt x="0" y="1199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754046" y="271736"/>
              <a:ext cx="5467378" cy="11360712"/>
              <a:chOff x="0" y="0"/>
              <a:chExt cx="920271" cy="19122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2091485" y="536547"/>
              <a:ext cx="4921436" cy="11028581"/>
            </a:xfrm>
            <a:custGeom>
              <a:avLst/>
              <a:gdLst/>
              <a:ahLst/>
              <a:cxnLst/>
              <a:rect l="l" t="t" r="r" b="b"/>
              <a:pathLst>
                <a:path w="4921436" h="11028581">
                  <a:moveTo>
                    <a:pt x="0" y="0"/>
                  </a:moveTo>
                  <a:lnTo>
                    <a:pt x="4921436" y="0"/>
                  </a:lnTo>
                  <a:lnTo>
                    <a:pt x="4921436" y="11028581"/>
                  </a:lnTo>
                  <a:lnTo>
                    <a:pt x="0" y="1102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81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088899" y="2933700"/>
            <a:ext cx="10741901" cy="346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6" lvl="1" algn="l">
              <a:lnSpc>
                <a:spcPts val="3920"/>
              </a:lnSpc>
            </a:pP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Recuerda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que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contraseña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debe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cumplir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reglas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</a:t>
            </a:r>
          </a:p>
          <a:p>
            <a:pPr marL="302266" lvl="1" algn="l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759466" lvl="1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Mínimo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15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caracteres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9466" lvl="1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Una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mayúscula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9466" lvl="1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Una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minúscula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9466" lvl="1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signo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9466" lvl="1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número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158471" y="7685818"/>
            <a:ext cx="1593231" cy="1400447"/>
          </a:xfrm>
          <a:custGeom>
            <a:avLst/>
            <a:gdLst/>
            <a:ahLst/>
            <a:cxnLst/>
            <a:rect l="l" t="t" r="r" b="b"/>
            <a:pathLst>
              <a:path w="1593231" h="1400447">
                <a:moveTo>
                  <a:pt x="0" y="0"/>
                </a:moveTo>
                <a:lnTo>
                  <a:pt x="1593231" y="0"/>
                </a:lnTo>
                <a:lnTo>
                  <a:pt x="1593231" y="1400448"/>
                </a:lnTo>
                <a:lnTo>
                  <a:pt x="0" y="140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6"/>
          <p:cNvSpPr txBox="1"/>
          <p:nvPr/>
        </p:nvSpPr>
        <p:spPr>
          <a:xfrm>
            <a:off x="11843349" y="549692"/>
            <a:ext cx="5034522" cy="86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92"/>
              </a:lnSpc>
            </a:pPr>
            <a:r>
              <a:rPr lang="en-US" sz="5137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Inicio de sesión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6015" y="7353300"/>
            <a:ext cx="8569476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seguridad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contraseña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caduca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cada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30 días,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deberás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actualizarla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app o SC, de lo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contrario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no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seguir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operando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86015" y="9029116"/>
            <a:ext cx="8569476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 no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recuerdas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contraseña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siempre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puedes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solicitar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un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reseteo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al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Despacho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00678" y="6438900"/>
            <a:ext cx="5034522" cy="86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2"/>
              </a:lnSpc>
            </a:pPr>
            <a:r>
              <a:rPr lang="en-US" sz="5137" b="1" dirty="0">
                <a:solidFill>
                  <a:srgbClr val="253237"/>
                </a:solidFill>
                <a:latin typeface="Nunito Bold"/>
                <a:ea typeface="Nunito Bold"/>
                <a:cs typeface="Nunito Bold"/>
                <a:sym typeface="Nunito Bold"/>
              </a:rPr>
              <a:t>IMPORTANTE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C01C5A-E78B-AE81-4F7A-F2912EFE83EE}"/>
              </a:ext>
            </a:extLst>
          </p:cNvPr>
          <p:cNvSpPr txBox="1"/>
          <p:nvPr/>
        </p:nvSpPr>
        <p:spPr>
          <a:xfrm>
            <a:off x="6999762" y="1647434"/>
            <a:ext cx="1090061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66" marR="0" lvl="1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Ingresa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usuario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contraseña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mismos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utilizas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para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entrar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al SCL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691558" y="2288313"/>
            <a:ext cx="5759564" cy="7666641"/>
            <a:chOff x="0" y="0"/>
            <a:chExt cx="7679419" cy="10222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683797" y="354390"/>
              <a:ext cx="4311824" cy="9435037"/>
            </a:xfrm>
            <a:custGeom>
              <a:avLst/>
              <a:gdLst/>
              <a:ahLst/>
              <a:cxnLst/>
              <a:rect l="l" t="t" r="r" b="b"/>
              <a:pathLst>
                <a:path w="4311824" h="9435037">
                  <a:moveTo>
                    <a:pt x="0" y="0"/>
                  </a:moveTo>
                  <a:lnTo>
                    <a:pt x="4311824" y="0"/>
                  </a:lnTo>
                  <a:lnTo>
                    <a:pt x="4311824" y="9435037"/>
                  </a:lnTo>
                  <a:lnTo>
                    <a:pt x="0" y="943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58" b="-1464"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078428" y="1492116"/>
              <a:ext cx="2657061" cy="549499"/>
              <a:chOff x="0" y="0"/>
              <a:chExt cx="524852" cy="1085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24852" cy="108543"/>
              </a:xfrm>
              <a:custGeom>
                <a:avLst/>
                <a:gdLst/>
                <a:ahLst/>
                <a:cxnLst/>
                <a:rect l="l" t="t" r="r" b="b"/>
                <a:pathLst>
                  <a:path w="524852" h="108543">
                    <a:moveTo>
                      <a:pt x="0" y="0"/>
                    </a:moveTo>
                    <a:lnTo>
                      <a:pt x="524852" y="0"/>
                    </a:lnTo>
                    <a:lnTo>
                      <a:pt x="524852" y="108543"/>
                    </a:lnTo>
                    <a:lnTo>
                      <a:pt x="0" y="1085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524852" cy="1275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726"/>
                  </a:lnSpc>
                </a:pPr>
                <a:r>
                  <a:rPr lang="en-US" sz="1233" b="1">
                    <a:solidFill>
                      <a:srgbClr val="555555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ROMINA ARROYO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901220" y="1451342"/>
              <a:ext cx="3876979" cy="674725"/>
              <a:chOff x="0" y="0"/>
              <a:chExt cx="765823" cy="1332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582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765823" h="133279">
                    <a:moveTo>
                      <a:pt x="0" y="0"/>
                    </a:moveTo>
                    <a:lnTo>
                      <a:pt x="765823" y="0"/>
                    </a:lnTo>
                    <a:lnTo>
                      <a:pt x="765823" y="133279"/>
                    </a:lnTo>
                    <a:lnTo>
                      <a:pt x="0" y="1332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765823" cy="161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2683944" y="-2283121"/>
            <a:ext cx="11692207" cy="116922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37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528436" y="2288313"/>
            <a:ext cx="5759564" cy="7666641"/>
            <a:chOff x="0" y="0"/>
            <a:chExt cx="7679419" cy="102221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696183" y="244252"/>
              <a:ext cx="4287052" cy="9492098"/>
            </a:xfrm>
            <a:custGeom>
              <a:avLst/>
              <a:gdLst/>
              <a:ahLst/>
              <a:cxnLst/>
              <a:rect l="l" t="t" r="r" b="b"/>
              <a:pathLst>
                <a:path w="4287052" h="9492098">
                  <a:moveTo>
                    <a:pt x="0" y="0"/>
                  </a:moveTo>
                  <a:lnTo>
                    <a:pt x="4287052" y="0"/>
                  </a:lnTo>
                  <a:lnTo>
                    <a:pt x="4287052" y="9492098"/>
                  </a:lnTo>
                  <a:lnTo>
                    <a:pt x="0" y="9492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90" b="-63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02333" y="1010335"/>
            <a:ext cx="7741667" cy="87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Pantalla principal y menú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565" y="5219700"/>
            <a:ext cx="3194659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recibe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cobranza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acumulada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7565" y="3734433"/>
            <a:ext cx="2896641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Visualizarás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nombre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617873" y="4222747"/>
            <a:ext cx="4678889" cy="96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Herramientas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menu: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65447" y="5750118"/>
            <a:ext cx="4678889" cy="246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Descarga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portafolio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pendiente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bitácora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Cerrar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sesión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9732" y="-745656"/>
            <a:ext cx="11778311" cy="117783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89374" y="232280"/>
            <a:ext cx="88006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Deudor</a:t>
            </a:r>
            <a:r>
              <a:rPr lang="en-US" sz="5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cercano</a:t>
            </a:r>
            <a:endParaRPr lang="en-US" sz="5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57442" y="1086581"/>
            <a:ext cx="10425757" cy="198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s-MX" sz="2800" dirty="0">
                <a:solidFill>
                  <a:srgbClr val="000000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</a:rPr>
              <a:t>Ahora, al iniciar ruta </a:t>
            </a:r>
            <a:r>
              <a:rPr lang="es-MX" sz="2800" b="0" i="0" dirty="0">
                <a:solidFill>
                  <a:srgbClr val="000000"/>
                </a:solidFill>
                <a:effectLst/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</a:rPr>
              <a:t>los gestores podrán visualizar en tiempo real cuál es el deudor más cercano HASTA 700 metros a la redonda. </a:t>
            </a:r>
          </a:p>
          <a:p>
            <a:pPr algn="just">
              <a:lnSpc>
                <a:spcPts val="3920"/>
              </a:lnSpc>
            </a:pPr>
            <a:r>
              <a:rPr lang="es-MX" sz="2800" b="0" i="0" dirty="0">
                <a:solidFill>
                  <a:srgbClr val="000000"/>
                </a:solidFill>
                <a:effectLst/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</a:rPr>
              <a:t>Con el propósito de optimizar tiempos y recursos.</a:t>
            </a:r>
            <a:r>
              <a:rPr lang="es-MX" sz="2800" b="0" i="0" dirty="0">
                <a:solidFill>
                  <a:srgbClr val="F1F0EC"/>
                </a:solidFill>
                <a:effectLst/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800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33346" y="3316442"/>
            <a:ext cx="10410127" cy="6984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mapa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y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desplegar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portafolio</a:t>
            </a: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 forma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inmediata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refleja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deudor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más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cercano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Gestionar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ahora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 </a:t>
            </a:r>
          </a:p>
          <a:p>
            <a:pPr marL="1216666" lvl="2" indent="-457200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Sí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elijes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opción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inicia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ruta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hacía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deudor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más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cerano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759466" lvl="2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Inmediatamente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después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terminar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proceso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se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repite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</a:t>
            </a:r>
            <a:r>
              <a:rPr lang="en-US" sz="2800" b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acción.</a:t>
            </a: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816616" lvl="1" indent="-514350">
              <a:lnSpc>
                <a:spcPts val="392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Gestionar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más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tarde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</a:t>
            </a:r>
          </a:p>
          <a:p>
            <a:pPr marL="1273816" lvl="2" indent="-514350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Sí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elijes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opción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se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cierra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pestaña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y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regresas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actividad</a:t>
            </a:r>
            <a:r>
              <a:rPr lang="en-US" sz="2800" b="1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normal. </a:t>
            </a:r>
          </a:p>
          <a:p>
            <a:pPr marL="1273816" lvl="2" indent="-514350">
              <a:lnSpc>
                <a:spcPts val="392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6B6D0A50-794D-0B05-E8F4-3F6FF1F3C5B1}"/>
              </a:ext>
            </a:extLst>
          </p:cNvPr>
          <p:cNvGrpSpPr/>
          <p:nvPr/>
        </p:nvGrpSpPr>
        <p:grpSpPr>
          <a:xfrm>
            <a:off x="-629885" y="585447"/>
            <a:ext cx="5304590" cy="7332878"/>
            <a:chOff x="0" y="0"/>
            <a:chExt cx="7679419" cy="10222188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63135A8-70A3-66F3-856D-ECAC1AD8FA26}"/>
                </a:ext>
              </a:extLst>
            </p:cNvPr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3DC2E0D9-8510-E7A8-4A5C-0305FBC9A5E4}"/>
                </a:ext>
              </a:extLst>
            </p:cNvPr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E694A3F5-297E-20C5-2328-E2947CE5DE40}"/>
                  </a:ext>
                </a:extLst>
              </p:cNvPr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TextBox 9">
                <a:extLst>
                  <a:ext uri="{FF2B5EF4-FFF2-40B4-BE49-F238E27FC236}">
                    <a16:creationId xmlns:a16="http://schemas.microsoft.com/office/drawing/2014/main" id="{2C20EBFB-AD02-7608-4C27-30EA840DAA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1EBA90D9-AC9D-5128-6B9D-29927C5FCCD7}"/>
                </a:ext>
              </a:extLst>
            </p:cNvPr>
            <p:cNvGrpSpPr/>
            <p:nvPr/>
          </p:nvGrpSpPr>
          <p:grpSpPr>
            <a:xfrm>
              <a:off x="3078428" y="1492116"/>
              <a:ext cx="2657061" cy="549499"/>
              <a:chOff x="0" y="0"/>
              <a:chExt cx="524852" cy="108543"/>
            </a:xfrm>
          </p:grpSpPr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E824D5FE-408E-18B6-B9A5-3219F33ADEA2}"/>
                  </a:ext>
                </a:extLst>
              </p:cNvPr>
              <p:cNvSpPr/>
              <p:nvPr/>
            </p:nvSpPr>
            <p:spPr>
              <a:xfrm>
                <a:off x="0" y="0"/>
                <a:ext cx="524852" cy="108543"/>
              </a:xfrm>
              <a:custGeom>
                <a:avLst/>
                <a:gdLst/>
                <a:ahLst/>
                <a:cxnLst/>
                <a:rect l="l" t="t" r="r" b="b"/>
                <a:pathLst>
                  <a:path w="524852" h="108543">
                    <a:moveTo>
                      <a:pt x="0" y="0"/>
                    </a:moveTo>
                    <a:lnTo>
                      <a:pt x="524852" y="0"/>
                    </a:lnTo>
                    <a:lnTo>
                      <a:pt x="524852" y="108543"/>
                    </a:lnTo>
                    <a:lnTo>
                      <a:pt x="0" y="1085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59A6AE3C-3192-FF4C-BD3D-1029FD309D8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524852" cy="1275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726"/>
                  </a:lnSpc>
                </a:pPr>
                <a:r>
                  <a:rPr lang="en-US" sz="1233" b="1">
                    <a:solidFill>
                      <a:srgbClr val="555555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ROMINA ARROYO</a:t>
                </a:r>
              </a:p>
            </p:txBody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B2B2631-0018-D3AA-3183-71FCA4FD07A5}"/>
                </a:ext>
              </a:extLst>
            </p:cNvPr>
            <p:cNvGrpSpPr/>
            <p:nvPr/>
          </p:nvGrpSpPr>
          <p:grpSpPr>
            <a:xfrm>
              <a:off x="1901220" y="1451342"/>
              <a:ext cx="3876979" cy="674725"/>
              <a:chOff x="0" y="0"/>
              <a:chExt cx="765823" cy="133279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5C87C24C-C932-CD26-3FE7-44F14A412889}"/>
                  </a:ext>
                </a:extLst>
              </p:cNvPr>
              <p:cNvSpPr/>
              <p:nvPr/>
            </p:nvSpPr>
            <p:spPr>
              <a:xfrm>
                <a:off x="0" y="0"/>
                <a:ext cx="76582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765823" h="133279">
                    <a:moveTo>
                      <a:pt x="0" y="0"/>
                    </a:moveTo>
                    <a:lnTo>
                      <a:pt x="765823" y="0"/>
                    </a:lnTo>
                    <a:lnTo>
                      <a:pt x="765823" y="133279"/>
                    </a:lnTo>
                    <a:lnTo>
                      <a:pt x="0" y="1332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1420B174-6750-5388-EE64-C2AC9919921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65823" cy="161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</p:grpSp>
      <p:pic>
        <p:nvPicPr>
          <p:cNvPr id="32" name="Imagen 31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AE39AD98-BACC-DEB9-3AC3-15092235F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6" y="779660"/>
            <a:ext cx="3107277" cy="6944451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D649116A-8855-75A1-0854-9975696F5BA3}"/>
              </a:ext>
            </a:extLst>
          </p:cNvPr>
          <p:cNvGrpSpPr/>
          <p:nvPr/>
        </p:nvGrpSpPr>
        <p:grpSpPr>
          <a:xfrm>
            <a:off x="3087242" y="2270190"/>
            <a:ext cx="5304590" cy="7369031"/>
            <a:chOff x="0" y="0"/>
            <a:chExt cx="7679419" cy="10222188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4B193E3-B9D1-8B5B-EE7E-937265CDD94F}"/>
                </a:ext>
              </a:extLst>
            </p:cNvPr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2823AD17-12A3-08CE-3CC4-328F6BAC0492}"/>
                </a:ext>
              </a:extLst>
            </p:cNvPr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D4BCF58B-C2A7-CE57-5C3B-6420516CF37E}"/>
                  </a:ext>
                </a:extLst>
              </p:cNvPr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ADD8DD99-B167-68AB-62B0-4D045544F39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id="{39582E24-6BA4-3A73-5C99-234304479DA9}"/>
                </a:ext>
              </a:extLst>
            </p:cNvPr>
            <p:cNvGrpSpPr/>
            <p:nvPr/>
          </p:nvGrpSpPr>
          <p:grpSpPr>
            <a:xfrm>
              <a:off x="3078428" y="1492116"/>
              <a:ext cx="2657061" cy="549499"/>
              <a:chOff x="0" y="0"/>
              <a:chExt cx="524852" cy="108543"/>
            </a:xfrm>
          </p:grpSpPr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008C766F-2442-00A3-778C-AE0CDA5FD49B}"/>
                  </a:ext>
                </a:extLst>
              </p:cNvPr>
              <p:cNvSpPr/>
              <p:nvPr/>
            </p:nvSpPr>
            <p:spPr>
              <a:xfrm>
                <a:off x="0" y="0"/>
                <a:ext cx="524852" cy="108543"/>
              </a:xfrm>
              <a:custGeom>
                <a:avLst/>
                <a:gdLst/>
                <a:ahLst/>
                <a:cxnLst/>
                <a:rect l="l" t="t" r="r" b="b"/>
                <a:pathLst>
                  <a:path w="524852" h="108543">
                    <a:moveTo>
                      <a:pt x="0" y="0"/>
                    </a:moveTo>
                    <a:lnTo>
                      <a:pt x="524852" y="0"/>
                    </a:lnTo>
                    <a:lnTo>
                      <a:pt x="524852" y="108543"/>
                    </a:lnTo>
                    <a:lnTo>
                      <a:pt x="0" y="1085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15161C21-1494-7215-DC5D-D3F634E35AD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524852" cy="1275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726"/>
                  </a:lnSpc>
                </a:pPr>
                <a:r>
                  <a:rPr lang="en-US" sz="1233" b="1">
                    <a:solidFill>
                      <a:srgbClr val="555555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ROMINA ARROYO</a:t>
                </a:r>
              </a:p>
            </p:txBody>
          </p:sp>
        </p:grpSp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8F7E6358-9EED-CE5A-C9DB-55C3E11DE5E8}"/>
                </a:ext>
              </a:extLst>
            </p:cNvPr>
            <p:cNvGrpSpPr/>
            <p:nvPr/>
          </p:nvGrpSpPr>
          <p:grpSpPr>
            <a:xfrm>
              <a:off x="1901220" y="1451342"/>
              <a:ext cx="3876979" cy="674725"/>
              <a:chOff x="0" y="0"/>
              <a:chExt cx="765823" cy="133279"/>
            </a:xfrm>
          </p:grpSpPr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9E7ECE55-F07E-AC60-057B-80C687F8A1E9}"/>
                  </a:ext>
                </a:extLst>
              </p:cNvPr>
              <p:cNvSpPr/>
              <p:nvPr/>
            </p:nvSpPr>
            <p:spPr>
              <a:xfrm>
                <a:off x="0" y="0"/>
                <a:ext cx="76582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765823" h="133279">
                    <a:moveTo>
                      <a:pt x="0" y="0"/>
                    </a:moveTo>
                    <a:lnTo>
                      <a:pt x="765823" y="0"/>
                    </a:lnTo>
                    <a:lnTo>
                      <a:pt x="765823" y="133279"/>
                    </a:lnTo>
                    <a:lnTo>
                      <a:pt x="0" y="1332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9" name="TextBox 16">
                <a:extLst>
                  <a:ext uri="{FF2B5EF4-FFF2-40B4-BE49-F238E27FC236}">
                    <a16:creationId xmlns:a16="http://schemas.microsoft.com/office/drawing/2014/main" id="{4D14D8DF-B1E5-22B2-8990-E4013BA1BEC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65823" cy="161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</p:grpSp>
      <p:pic>
        <p:nvPicPr>
          <p:cNvPr id="44" name="Imagen 43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B76A0C0C-CA70-AEA2-1BA6-E9FF01C9D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53" y="2574604"/>
            <a:ext cx="3054953" cy="68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274" y="2113322"/>
            <a:ext cx="5759564" cy="7666641"/>
            <a:chOff x="0" y="0"/>
            <a:chExt cx="7679419" cy="102221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696183" y="244252"/>
              <a:ext cx="4287052" cy="9492098"/>
            </a:xfrm>
            <a:custGeom>
              <a:avLst/>
              <a:gdLst/>
              <a:ahLst/>
              <a:cxnLst/>
              <a:rect l="l" t="t" r="r" b="b"/>
              <a:pathLst>
                <a:path w="4287052" h="9492098">
                  <a:moveTo>
                    <a:pt x="0" y="0"/>
                  </a:moveTo>
                  <a:lnTo>
                    <a:pt x="4287052" y="0"/>
                  </a:lnTo>
                  <a:lnTo>
                    <a:pt x="4287052" y="9492098"/>
                  </a:lnTo>
                  <a:lnTo>
                    <a:pt x="0" y="9492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0" b="-635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11304" y="313083"/>
              <a:ext cx="4289942" cy="9469857"/>
            </a:xfrm>
            <a:custGeom>
              <a:avLst/>
              <a:gdLst/>
              <a:ahLst/>
              <a:cxnLst/>
              <a:rect l="l" t="t" r="r" b="b"/>
              <a:pathLst>
                <a:path w="4289942" h="9469857">
                  <a:moveTo>
                    <a:pt x="0" y="0"/>
                  </a:moveTo>
                  <a:lnTo>
                    <a:pt x="4289941" y="0"/>
                  </a:lnTo>
                  <a:lnTo>
                    <a:pt x="4289941" y="9469857"/>
                  </a:lnTo>
                  <a:lnTo>
                    <a:pt x="0" y="9469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49" b="-68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80907" y="2961979"/>
            <a:ext cx="10279008" cy="5969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apartado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descargar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portafolio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cuestión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segundos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Importante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Estar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conectado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una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red</a:t>
            </a:r>
          </a:p>
          <a:p>
            <a:pPr marL="302266" lvl="1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deseas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actualizar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portafolio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deberás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hacerlo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desde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aquí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también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Recuerda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que 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solo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tienes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acceso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portafolio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nadie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más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puede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ver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Una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vez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descargada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cartera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gestionar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incluso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sin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conexión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internet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838698" y="3467100"/>
            <a:ext cx="3449301" cy="3962400"/>
          </a:xfrm>
          <a:custGeom>
            <a:avLst/>
            <a:gdLst/>
            <a:ahLst/>
            <a:cxnLst/>
            <a:rect l="l" t="t" r="r" b="b"/>
            <a:pathLst>
              <a:path w="4608280" h="4878400">
                <a:moveTo>
                  <a:pt x="0" y="0"/>
                </a:moveTo>
                <a:lnTo>
                  <a:pt x="4608280" y="0"/>
                </a:lnTo>
                <a:lnTo>
                  <a:pt x="4608280" y="4878401"/>
                </a:lnTo>
                <a:lnTo>
                  <a:pt x="0" y="48784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26" r="-6341" b="-22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1402333" y="1010335"/>
            <a:ext cx="7741667" cy="87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51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portafolio</a:t>
            </a:r>
            <a:endParaRPr lang="en-US" sz="5137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3483" y="2236374"/>
            <a:ext cx="5759564" cy="7666641"/>
            <a:chOff x="0" y="0"/>
            <a:chExt cx="7679419" cy="10222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79419" cy="10222188"/>
            </a:xfrm>
            <a:custGeom>
              <a:avLst/>
              <a:gdLst/>
              <a:ahLst/>
              <a:cxnLst/>
              <a:rect l="l" t="t" r="r" b="b"/>
              <a:pathLst>
                <a:path w="7679419" h="10222188">
                  <a:moveTo>
                    <a:pt x="0" y="0"/>
                  </a:moveTo>
                  <a:lnTo>
                    <a:pt x="7679419" y="0"/>
                  </a:lnTo>
                  <a:lnTo>
                    <a:pt x="7679419" y="10222188"/>
                  </a:lnTo>
                  <a:lnTo>
                    <a:pt x="0" y="10222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494661" y="231552"/>
              <a:ext cx="4658873" cy="9680713"/>
              <a:chOff x="0" y="0"/>
              <a:chExt cx="920271" cy="19122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pic>
          <p:nvPicPr>
            <p:cNvPr id="10" name="Picture 10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1686815" y="369440"/>
              <a:ext cx="4274566" cy="9483308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096291" y="-633157"/>
            <a:ext cx="12169697" cy="121696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230897">
            <a:off x="11401440" y="4035704"/>
            <a:ext cx="657783" cy="1698502"/>
          </a:xfrm>
          <a:custGeom>
            <a:avLst/>
            <a:gdLst/>
            <a:ahLst/>
            <a:cxnLst/>
            <a:rect l="l" t="t" r="r" b="b"/>
            <a:pathLst>
              <a:path w="657783" h="1698502">
                <a:moveTo>
                  <a:pt x="0" y="0"/>
                </a:moveTo>
                <a:lnTo>
                  <a:pt x="657784" y="0"/>
                </a:lnTo>
                <a:lnTo>
                  <a:pt x="657784" y="1698502"/>
                </a:lnTo>
                <a:lnTo>
                  <a:pt x="0" y="1698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6075254" y="2476500"/>
            <a:ext cx="57697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dirty="0">
                <a:solidFill>
                  <a:srgbClr val="E8FFF7"/>
                </a:solidFill>
                <a:latin typeface="Nunito Bold"/>
                <a:sym typeface="Montserrat Classic Bold"/>
              </a:rPr>
              <a:t>¿Que hay </a:t>
            </a:r>
            <a:r>
              <a:rPr lang="en-US" sz="4800" dirty="0" err="1">
                <a:solidFill>
                  <a:srgbClr val="E8FFF7"/>
                </a:solidFill>
                <a:latin typeface="Nunito Bold"/>
                <a:sym typeface="Montserrat Classic Bold"/>
              </a:rPr>
              <a:t>en</a:t>
            </a:r>
            <a:r>
              <a:rPr lang="en-US" sz="4800" dirty="0">
                <a:solidFill>
                  <a:srgbClr val="E8FFF7"/>
                </a:solidFill>
                <a:latin typeface="Nunito Bold"/>
                <a:sym typeface="Montserrat Classic Bold"/>
              </a:rPr>
              <a:t> mi </a:t>
            </a:r>
            <a:r>
              <a:rPr lang="en-US" sz="4800" dirty="0" err="1">
                <a:solidFill>
                  <a:srgbClr val="E8FFF7"/>
                </a:solidFill>
                <a:latin typeface="Nunito Bold"/>
                <a:sym typeface="Montserrat Classic Bold"/>
              </a:rPr>
              <a:t>portafolio</a:t>
            </a:r>
            <a:r>
              <a:rPr lang="en-US" sz="4800" dirty="0">
                <a:solidFill>
                  <a:srgbClr val="E8FFF7"/>
                </a:solidFill>
                <a:latin typeface="Nunito Bold"/>
                <a:sym typeface="Montserrat Classic Bold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79033" y="4401058"/>
            <a:ext cx="3796550" cy="142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2799" b="1" spc="61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Diferenciadores por colores e íconos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75254" y="4401058"/>
            <a:ext cx="1984829" cy="116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4"/>
              </a:lnSpc>
            </a:pPr>
            <a:r>
              <a:rPr lang="en-US" sz="7499" dirty="0">
                <a:solidFill>
                  <a:srgbClr val="FFFFFF"/>
                </a:solidFill>
                <a:latin typeface="Old Standard"/>
                <a:ea typeface="Old Standard"/>
                <a:cs typeface="Old Standard"/>
                <a:sym typeface="Old Standard"/>
              </a:rPr>
              <a:t>1.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75254" y="6419853"/>
            <a:ext cx="1984829" cy="116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4"/>
              </a:lnSpc>
            </a:pPr>
            <a:r>
              <a:rPr lang="en-US" sz="7499">
                <a:solidFill>
                  <a:srgbClr val="FFFFFF"/>
                </a:solidFill>
                <a:latin typeface="Old Standard"/>
                <a:ea typeface="Old Standard"/>
                <a:cs typeface="Old Standard"/>
                <a:sym typeface="Old Standard"/>
              </a:rPr>
              <a:t>2.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79033" y="6527738"/>
            <a:ext cx="3310330" cy="94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2799" b="1" spc="61" dirty="0" err="1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Opción</a:t>
            </a:r>
            <a:r>
              <a:rPr lang="en-US" sz="2799" b="1" spc="61" dirty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799" b="1" spc="61" dirty="0" err="1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gestión</a:t>
            </a:r>
            <a:endParaRPr lang="en-US" sz="2799" b="1" spc="61" dirty="0">
              <a:solidFill>
                <a:srgbClr val="FFFFFF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73891" y="8289863"/>
            <a:ext cx="1984829" cy="116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4"/>
              </a:lnSpc>
            </a:pPr>
            <a:r>
              <a:rPr lang="en-US" sz="7499">
                <a:solidFill>
                  <a:srgbClr val="FFFFFF"/>
                </a:solidFill>
                <a:latin typeface="Old Standard"/>
                <a:ea typeface="Old Standard"/>
                <a:cs typeface="Old Standard"/>
                <a:sym typeface="Old Standard"/>
              </a:rPr>
              <a:t>3.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79033" y="8641605"/>
            <a:ext cx="3310330" cy="4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2799" b="1" spc="61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Mapa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2333" y="1010335"/>
            <a:ext cx="7741667" cy="87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51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portafolio</a:t>
            </a:r>
            <a:endParaRPr lang="en-US" sz="5137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2974177" y="3849249"/>
            <a:ext cx="4678889" cy="2071411"/>
            <a:chOff x="0" y="0"/>
            <a:chExt cx="6238519" cy="276188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818360"/>
              <a:ext cx="6238519" cy="1943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 dirty="0">
                  <a:solidFill>
                    <a:srgbClr val="02C37E"/>
                  </a:solidFill>
                  <a:latin typeface="Open Sans"/>
                  <a:ea typeface="Open Sans"/>
                  <a:cs typeface="Open Sans"/>
                  <a:sym typeface="Open Sans"/>
                </a:rPr>
                <a:t>VERDE: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visitado</a:t>
              </a:r>
              <a:endPara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392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ROJO:</a:t>
              </a:r>
              <a:r>
                <a:rPr lang="en-US" sz="2800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sin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visitar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l">
                <a:lnSpc>
                  <a:spcPts val="3920"/>
                </a:lnSpc>
              </a:pPr>
              <a:r>
                <a:rPr lang="en-US" sz="2800" b="1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AZUL:</a:t>
              </a:r>
              <a:r>
                <a:rPr lang="en-US" sz="2800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plan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activo</a:t>
              </a:r>
              <a:endPara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238519" cy="62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Pines y portafolio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-5230897">
            <a:off x="11401440" y="6232298"/>
            <a:ext cx="657783" cy="1698502"/>
          </a:xfrm>
          <a:custGeom>
            <a:avLst/>
            <a:gdLst/>
            <a:ahLst/>
            <a:cxnLst/>
            <a:rect l="l" t="t" r="r" b="b"/>
            <a:pathLst>
              <a:path w="657783" h="1698502">
                <a:moveTo>
                  <a:pt x="0" y="0"/>
                </a:moveTo>
                <a:lnTo>
                  <a:pt x="657784" y="0"/>
                </a:lnTo>
                <a:lnTo>
                  <a:pt x="657784" y="1698502"/>
                </a:lnTo>
                <a:lnTo>
                  <a:pt x="0" y="1698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7" name="TextBox 27"/>
          <p:cNvSpPr txBox="1"/>
          <p:nvPr/>
        </p:nvSpPr>
        <p:spPr>
          <a:xfrm>
            <a:off x="13126577" y="6654147"/>
            <a:ext cx="3620641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Visualizar detalle del deudor</a:t>
            </a:r>
          </a:p>
        </p:txBody>
      </p:sp>
      <p:sp>
        <p:nvSpPr>
          <p:cNvPr id="28" name="Freeform 28"/>
          <p:cNvSpPr/>
          <p:nvPr/>
        </p:nvSpPr>
        <p:spPr>
          <a:xfrm rot="-5230897">
            <a:off x="11401440" y="8038797"/>
            <a:ext cx="657783" cy="1698502"/>
          </a:xfrm>
          <a:custGeom>
            <a:avLst/>
            <a:gdLst/>
            <a:ahLst/>
            <a:cxnLst/>
            <a:rect l="l" t="t" r="r" b="b"/>
            <a:pathLst>
              <a:path w="657783" h="1698502">
                <a:moveTo>
                  <a:pt x="0" y="0"/>
                </a:moveTo>
                <a:lnTo>
                  <a:pt x="657784" y="0"/>
                </a:lnTo>
                <a:lnTo>
                  <a:pt x="657784" y="1698502"/>
                </a:lnTo>
                <a:lnTo>
                  <a:pt x="0" y="1698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9" name="TextBox 29"/>
          <p:cNvSpPr txBox="1"/>
          <p:nvPr/>
        </p:nvSpPr>
        <p:spPr>
          <a:xfrm>
            <a:off x="13126577" y="8283448"/>
            <a:ext cx="4132723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Ruta predeterminada para llegar al domicilio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115300" cy="1161151"/>
            <a:chOff x="0" y="0"/>
            <a:chExt cx="1287333" cy="184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7333" cy="184194"/>
            </a:xfrm>
            <a:custGeom>
              <a:avLst/>
              <a:gdLst/>
              <a:ahLst/>
              <a:cxnLst/>
              <a:rect l="l" t="t" r="r" b="b"/>
              <a:pathLst>
                <a:path w="1287333" h="184194">
                  <a:moveTo>
                    <a:pt x="92097" y="0"/>
                  </a:moveTo>
                  <a:lnTo>
                    <a:pt x="1195236" y="0"/>
                  </a:lnTo>
                  <a:cubicBezTo>
                    <a:pt x="1219662" y="0"/>
                    <a:pt x="1243087" y="9703"/>
                    <a:pt x="1260358" y="26975"/>
                  </a:cubicBezTo>
                  <a:cubicBezTo>
                    <a:pt x="1277630" y="44246"/>
                    <a:pt x="1287333" y="67671"/>
                    <a:pt x="1287333" y="92097"/>
                  </a:cubicBezTo>
                  <a:lnTo>
                    <a:pt x="1287333" y="92097"/>
                  </a:lnTo>
                  <a:cubicBezTo>
                    <a:pt x="1287333" y="116523"/>
                    <a:pt x="1277630" y="139948"/>
                    <a:pt x="1260358" y="157219"/>
                  </a:cubicBezTo>
                  <a:cubicBezTo>
                    <a:pt x="1243087" y="174491"/>
                    <a:pt x="1219662" y="184194"/>
                    <a:pt x="1195236" y="184194"/>
                  </a:cubicBezTo>
                  <a:lnTo>
                    <a:pt x="92097" y="184194"/>
                  </a:lnTo>
                  <a:cubicBezTo>
                    <a:pt x="67671" y="184194"/>
                    <a:pt x="44246" y="174491"/>
                    <a:pt x="26975" y="157219"/>
                  </a:cubicBezTo>
                  <a:cubicBezTo>
                    <a:pt x="9703" y="139948"/>
                    <a:pt x="0" y="116523"/>
                    <a:pt x="0" y="92097"/>
                  </a:cubicBezTo>
                  <a:lnTo>
                    <a:pt x="0" y="92097"/>
                  </a:lnTo>
                  <a:cubicBezTo>
                    <a:pt x="0" y="67671"/>
                    <a:pt x="9703" y="44246"/>
                    <a:pt x="26975" y="26975"/>
                  </a:cubicBezTo>
                  <a:cubicBezTo>
                    <a:pt x="44246" y="9703"/>
                    <a:pt x="67671" y="0"/>
                    <a:pt x="92097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87333" cy="212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413073"/>
            <a:ext cx="3747349" cy="3845227"/>
          </a:xfrm>
          <a:custGeom>
            <a:avLst/>
            <a:gdLst/>
            <a:ahLst/>
            <a:cxnLst/>
            <a:rect l="l" t="t" r="r" b="b"/>
            <a:pathLst>
              <a:path w="3747349" h="3845227">
                <a:moveTo>
                  <a:pt x="0" y="0"/>
                </a:moveTo>
                <a:lnTo>
                  <a:pt x="3747349" y="0"/>
                </a:lnTo>
                <a:lnTo>
                  <a:pt x="3747349" y="3845227"/>
                </a:lnTo>
                <a:lnTo>
                  <a:pt x="0" y="3845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1028700" y="2749012"/>
            <a:ext cx="4851476" cy="134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3"/>
              </a:lnSpc>
              <a:spcBef>
                <a:spcPct val="0"/>
              </a:spcBef>
            </a:pPr>
            <a:r>
              <a:rPr lang="en-US" sz="3909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¿</a:t>
            </a:r>
            <a:r>
              <a:rPr lang="en-US" sz="3909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Qué</a:t>
            </a:r>
            <a:r>
              <a:rPr lang="en-US" sz="3909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909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información</a:t>
            </a:r>
            <a:r>
              <a:rPr lang="en-US" sz="3909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909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nos</a:t>
            </a:r>
            <a:r>
              <a:rPr lang="en-US" sz="3909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909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proporciona</a:t>
            </a:r>
            <a:r>
              <a:rPr lang="en-US" sz="3909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8728" y="3404205"/>
            <a:ext cx="5447513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Foto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deudor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y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fachada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Nombre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#CU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Información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de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pago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Semanas de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impago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Categoría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de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producto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Domicilio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Teléfono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y +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Referencias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Fecha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ultima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visita</a:t>
            </a:r>
            <a:endParaRPr lang="en-US" sz="2799" dirty="0">
              <a:solidFill>
                <a:srgbClr val="E8FF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 Bold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Pedidos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(solo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información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)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Plan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activo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(solo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en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caso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 de </a:t>
            </a:r>
            <a:r>
              <a:rPr lang="en-US" sz="2799" dirty="0" err="1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tener</a:t>
            </a:r>
            <a:r>
              <a:rPr lang="en-US" sz="2799" dirty="0">
                <a:solidFill>
                  <a:srgbClr val="E8FF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 Bol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888579" y="-1974930"/>
            <a:ext cx="11799210" cy="11846496"/>
            <a:chOff x="0" y="0"/>
            <a:chExt cx="15732280" cy="15795328"/>
          </a:xfrm>
        </p:grpSpPr>
        <p:grpSp>
          <p:nvGrpSpPr>
            <p:cNvPr id="9" name="Group 9"/>
            <p:cNvGrpSpPr/>
            <p:nvPr/>
          </p:nvGrpSpPr>
          <p:grpSpPr>
            <a:xfrm>
              <a:off x="403148" y="0"/>
              <a:ext cx="15329132" cy="1532913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2C37E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147" tIns="44147" rIns="44147" bIns="44147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3187151"/>
              <a:ext cx="9471893" cy="12608177"/>
            </a:xfrm>
            <a:custGeom>
              <a:avLst/>
              <a:gdLst/>
              <a:ahLst/>
              <a:cxnLst/>
              <a:rect l="l" t="t" r="r" b="b"/>
              <a:pathLst>
                <a:path w="9471893" h="12608177">
                  <a:moveTo>
                    <a:pt x="0" y="0"/>
                  </a:moveTo>
                  <a:lnTo>
                    <a:pt x="9471893" y="0"/>
                  </a:lnTo>
                  <a:lnTo>
                    <a:pt x="9471893" y="12608177"/>
                  </a:lnTo>
                  <a:lnTo>
                    <a:pt x="0" y="12608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719913" y="3496068"/>
              <a:ext cx="5894085" cy="11942631"/>
              <a:chOff x="0" y="0"/>
              <a:chExt cx="1011784" cy="205008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11784" cy="2050082"/>
              </a:xfrm>
              <a:custGeom>
                <a:avLst/>
                <a:gdLst/>
                <a:ahLst/>
                <a:cxnLst/>
                <a:rect l="l" t="t" r="r" b="b"/>
                <a:pathLst>
                  <a:path w="1011784" h="2050082">
                    <a:moveTo>
                      <a:pt x="102779" y="0"/>
                    </a:moveTo>
                    <a:lnTo>
                      <a:pt x="909005" y="0"/>
                    </a:lnTo>
                    <a:cubicBezTo>
                      <a:pt x="936263" y="0"/>
                      <a:pt x="962406" y="10828"/>
                      <a:pt x="981681" y="30103"/>
                    </a:cubicBezTo>
                    <a:cubicBezTo>
                      <a:pt x="1000955" y="49378"/>
                      <a:pt x="1011784" y="75520"/>
                      <a:pt x="1011784" y="102779"/>
                    </a:cubicBezTo>
                    <a:lnTo>
                      <a:pt x="1011784" y="1947303"/>
                    </a:lnTo>
                    <a:cubicBezTo>
                      <a:pt x="1011784" y="1974562"/>
                      <a:pt x="1000955" y="2000704"/>
                      <a:pt x="981681" y="2019979"/>
                    </a:cubicBezTo>
                    <a:cubicBezTo>
                      <a:pt x="962406" y="2039254"/>
                      <a:pt x="936263" y="2050082"/>
                      <a:pt x="909005" y="2050082"/>
                    </a:cubicBezTo>
                    <a:lnTo>
                      <a:pt x="102779" y="2050082"/>
                    </a:lnTo>
                    <a:cubicBezTo>
                      <a:pt x="75520" y="2050082"/>
                      <a:pt x="49378" y="2039254"/>
                      <a:pt x="30103" y="2019979"/>
                    </a:cubicBezTo>
                    <a:cubicBezTo>
                      <a:pt x="10828" y="2000704"/>
                      <a:pt x="0" y="1974562"/>
                      <a:pt x="0" y="1947303"/>
                    </a:cubicBezTo>
                    <a:lnTo>
                      <a:pt x="0" y="102779"/>
                    </a:lnTo>
                    <a:cubicBezTo>
                      <a:pt x="0" y="75520"/>
                      <a:pt x="10828" y="49378"/>
                      <a:pt x="30103" y="30103"/>
                    </a:cubicBezTo>
                    <a:cubicBezTo>
                      <a:pt x="49378" y="10828"/>
                      <a:pt x="75520" y="0"/>
                      <a:pt x="10277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011784" cy="2078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101442" y="3785886"/>
              <a:ext cx="5131026" cy="11428975"/>
            </a:xfrm>
            <a:custGeom>
              <a:avLst/>
              <a:gdLst/>
              <a:ahLst/>
              <a:cxnLst/>
              <a:rect l="l" t="t" r="r" b="b"/>
              <a:pathLst>
                <a:path w="5131026" h="11428975">
                  <a:moveTo>
                    <a:pt x="0" y="0"/>
                  </a:moveTo>
                  <a:lnTo>
                    <a:pt x="5131027" y="0"/>
                  </a:lnTo>
                  <a:lnTo>
                    <a:pt x="5131027" y="11428975"/>
                  </a:lnTo>
                  <a:lnTo>
                    <a:pt x="0" y="11428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760581" y="12414155"/>
              <a:ext cx="3950731" cy="1686572"/>
              <a:chOff x="0" y="0"/>
              <a:chExt cx="780391" cy="3331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0391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780391" h="333150">
                    <a:moveTo>
                      <a:pt x="0" y="0"/>
                    </a:moveTo>
                    <a:lnTo>
                      <a:pt x="780391" y="0"/>
                    </a:lnTo>
                    <a:lnTo>
                      <a:pt x="780391" y="333150"/>
                    </a:lnTo>
                    <a:lnTo>
                      <a:pt x="0" y="3331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780391" cy="361725"/>
              </a:xfrm>
              <a:prstGeom prst="rect">
                <a:avLst/>
              </a:prstGeom>
            </p:spPr>
            <p:txBody>
              <a:bodyPr lIns="44147" tIns="44147" rIns="44147" bIns="44147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2793747" y="7621473"/>
            <a:ext cx="1335621" cy="570879"/>
            <a:chOff x="0" y="0"/>
            <a:chExt cx="351769" cy="1503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1768" cy="150355"/>
            </a:xfrm>
            <a:custGeom>
              <a:avLst/>
              <a:gdLst/>
              <a:ahLst/>
              <a:cxnLst/>
              <a:rect l="l" t="t" r="r" b="b"/>
              <a:pathLst>
                <a:path w="351768" h="150355">
                  <a:moveTo>
                    <a:pt x="0" y="0"/>
                  </a:moveTo>
                  <a:lnTo>
                    <a:pt x="351768" y="0"/>
                  </a:lnTo>
                  <a:lnTo>
                    <a:pt x="351768" y="150355"/>
                  </a:lnTo>
                  <a:lnTo>
                    <a:pt x="0" y="150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351769" cy="178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r>
                <a:rPr lang="en-US" sz="16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Pedidos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81983" y="1077694"/>
            <a:ext cx="6808734" cy="958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7"/>
              </a:lnSpc>
            </a:pPr>
            <a:r>
              <a:rPr lang="en-US" sz="5705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Detalle del deudor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615950" y="7621473"/>
            <a:ext cx="1294176" cy="570879"/>
            <a:chOff x="0" y="0"/>
            <a:chExt cx="340853" cy="15035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0853" cy="150355"/>
            </a:xfrm>
            <a:custGeom>
              <a:avLst/>
              <a:gdLst/>
              <a:ahLst/>
              <a:cxnLst/>
              <a:rect l="l" t="t" r="r" b="b"/>
              <a:pathLst>
                <a:path w="340853" h="150355">
                  <a:moveTo>
                    <a:pt x="0" y="0"/>
                  </a:moveTo>
                  <a:lnTo>
                    <a:pt x="340853" y="0"/>
                  </a:lnTo>
                  <a:lnTo>
                    <a:pt x="340853" y="150355"/>
                  </a:lnTo>
                  <a:lnTo>
                    <a:pt x="0" y="150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340853" cy="178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r>
                <a:rPr lang="en-US" sz="16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Plan Activo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9732" y="-745656"/>
            <a:ext cx="11778311" cy="117783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83483" y="772375"/>
            <a:ext cx="6859393" cy="9130640"/>
          </a:xfrm>
          <a:custGeom>
            <a:avLst/>
            <a:gdLst/>
            <a:ahLst/>
            <a:cxnLst/>
            <a:rect l="l" t="t" r="r" b="b"/>
            <a:pathLst>
              <a:path w="6859393" h="9130640">
                <a:moveTo>
                  <a:pt x="0" y="0"/>
                </a:moveTo>
                <a:lnTo>
                  <a:pt x="6859393" y="0"/>
                </a:lnTo>
                <a:lnTo>
                  <a:pt x="6859393" y="9130640"/>
                </a:lnTo>
                <a:lnTo>
                  <a:pt x="0" y="9130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2018541" y="979202"/>
            <a:ext cx="4161388" cy="8646985"/>
            <a:chOff x="0" y="0"/>
            <a:chExt cx="920271" cy="19122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71" cy="1912240"/>
            </a:xfrm>
            <a:custGeom>
              <a:avLst/>
              <a:gdLst/>
              <a:ahLst/>
              <a:cxnLst/>
              <a:rect l="l" t="t" r="r" b="b"/>
              <a:pathLst>
                <a:path w="920271" h="1912240">
                  <a:moveTo>
                    <a:pt x="94881" y="0"/>
                  </a:moveTo>
                  <a:lnTo>
                    <a:pt x="825390" y="0"/>
                  </a:lnTo>
                  <a:cubicBezTo>
                    <a:pt x="877791" y="0"/>
                    <a:pt x="920271" y="42480"/>
                    <a:pt x="920271" y="94881"/>
                  </a:cubicBezTo>
                  <a:lnTo>
                    <a:pt x="920271" y="1817358"/>
                  </a:lnTo>
                  <a:cubicBezTo>
                    <a:pt x="920271" y="1869760"/>
                    <a:pt x="877791" y="1912240"/>
                    <a:pt x="825390" y="1912240"/>
                  </a:cubicBezTo>
                  <a:lnTo>
                    <a:pt x="94881" y="1912240"/>
                  </a:lnTo>
                  <a:cubicBezTo>
                    <a:pt x="42480" y="1912240"/>
                    <a:pt x="0" y="1869760"/>
                    <a:pt x="0" y="1817358"/>
                  </a:cubicBezTo>
                  <a:lnTo>
                    <a:pt x="0" y="94881"/>
                  </a:lnTo>
                  <a:cubicBezTo>
                    <a:pt x="0" y="42480"/>
                    <a:pt x="42480" y="0"/>
                    <a:pt x="9488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20271" cy="1940815"/>
            </a:xfrm>
            <a:prstGeom prst="rect">
              <a:avLst/>
            </a:prstGeom>
          </p:spPr>
          <p:txBody>
            <a:bodyPr lIns="60501" tIns="60501" rIns="60501" bIns="60501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pic>
        <p:nvPicPr>
          <p:cNvPr id="12" name="Picture 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789" t="253" b="253"/>
          <a:stretch>
            <a:fillRect/>
          </a:stretch>
        </p:blipFill>
        <p:spPr>
          <a:xfrm>
            <a:off x="2205877" y="1081446"/>
            <a:ext cx="3786717" cy="851249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382000" y="467575"/>
            <a:ext cx="88006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Certificación</a:t>
            </a:r>
            <a:r>
              <a:rPr lang="en-US" sz="5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teléfonos</a:t>
            </a:r>
            <a:r>
              <a:rPr lang="en-US" sz="5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2346" y="2095500"/>
            <a:ext cx="9902202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garantizar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contactabilidad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deudores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ahora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puedes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agregar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teléfonos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desde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 app y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certificarlos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con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sólo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tener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reales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deudores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42876" y="4015103"/>
            <a:ext cx="8673534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Puedes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certificar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teléfonos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fijos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mediante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campaña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call center del Grupo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42876" y="5223417"/>
            <a:ext cx="8968859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teléfonos celulares, por medio de un código que llega por SMS al celular del deudor.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42876" y="6896100"/>
            <a:ext cx="8968859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2532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IMPORTANTE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42876" y="7578794"/>
            <a:ext cx="7392324" cy="1967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añadieron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colores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diferenciar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estatus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certificación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del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teléfono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</a:t>
            </a:r>
          </a:p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AMARILLO: En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validación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VERDE: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Certificado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activo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967014" y="-2283121"/>
            <a:ext cx="13409137" cy="11946741"/>
            <a:chOff x="0" y="0"/>
            <a:chExt cx="17878850" cy="15928988"/>
          </a:xfrm>
        </p:grpSpPr>
        <p:grpSp>
          <p:nvGrpSpPr>
            <p:cNvPr id="6" name="Group 6"/>
            <p:cNvGrpSpPr/>
            <p:nvPr/>
          </p:nvGrpSpPr>
          <p:grpSpPr>
            <a:xfrm>
              <a:off x="2289240" y="0"/>
              <a:ext cx="15589610" cy="1558961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2C37E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081" tIns="43081" rIns="43081" bIns="43081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3875334"/>
              <a:ext cx="9055308" cy="12053655"/>
            </a:xfrm>
            <a:custGeom>
              <a:avLst/>
              <a:gdLst/>
              <a:ahLst/>
              <a:cxnLst/>
              <a:rect l="l" t="t" r="r" b="b"/>
              <a:pathLst>
                <a:path w="9055308" h="12053655">
                  <a:moveTo>
                    <a:pt x="0" y="0"/>
                  </a:moveTo>
                  <a:lnTo>
                    <a:pt x="9055308" y="0"/>
                  </a:lnTo>
                  <a:lnTo>
                    <a:pt x="9055308" y="12053654"/>
                  </a:lnTo>
                  <a:lnTo>
                    <a:pt x="0" y="12053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762454" y="4148372"/>
              <a:ext cx="5493584" cy="11415166"/>
              <a:chOff x="0" y="0"/>
              <a:chExt cx="920271" cy="19122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985476" y="4293219"/>
              <a:ext cx="5084355" cy="11125473"/>
            </a:xfrm>
            <a:custGeom>
              <a:avLst/>
              <a:gdLst/>
              <a:ahLst/>
              <a:cxnLst/>
              <a:rect l="l" t="t" r="r" b="b"/>
              <a:pathLst>
                <a:path w="5084355" h="11125473">
                  <a:moveTo>
                    <a:pt x="0" y="0"/>
                  </a:moveTo>
                  <a:lnTo>
                    <a:pt x="5084356" y="0"/>
                  </a:lnTo>
                  <a:lnTo>
                    <a:pt x="5084356" y="11125472"/>
                  </a:lnTo>
                  <a:lnTo>
                    <a:pt x="0" y="11125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58" b="-1464"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629977" y="5634786"/>
              <a:ext cx="3133115" cy="647951"/>
              <a:chOff x="0" y="0"/>
              <a:chExt cx="524852" cy="10854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24852" cy="108543"/>
              </a:xfrm>
              <a:custGeom>
                <a:avLst/>
                <a:gdLst/>
                <a:ahLst/>
                <a:cxnLst/>
                <a:rect l="l" t="t" r="r" b="b"/>
                <a:pathLst>
                  <a:path w="524852" h="108543">
                    <a:moveTo>
                      <a:pt x="0" y="0"/>
                    </a:moveTo>
                    <a:lnTo>
                      <a:pt x="524852" y="0"/>
                    </a:lnTo>
                    <a:lnTo>
                      <a:pt x="524852" y="108543"/>
                    </a:lnTo>
                    <a:lnTo>
                      <a:pt x="0" y="1085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524852" cy="1275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726"/>
                  </a:lnSpc>
                </a:pPr>
                <a:r>
                  <a:rPr lang="en-US" sz="1233" b="1">
                    <a:solidFill>
                      <a:srgbClr val="555555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ROMINA ARROYO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41853" y="5586706"/>
              <a:ext cx="4571601" cy="795613"/>
              <a:chOff x="0" y="0"/>
              <a:chExt cx="765823" cy="13327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6582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765823" h="133279">
                    <a:moveTo>
                      <a:pt x="0" y="0"/>
                    </a:moveTo>
                    <a:lnTo>
                      <a:pt x="765823" y="0"/>
                    </a:lnTo>
                    <a:lnTo>
                      <a:pt x="765823" y="133279"/>
                    </a:lnTo>
                    <a:lnTo>
                      <a:pt x="0" y="1332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765823" cy="161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pic>
          <p:nvPicPr>
            <p:cNvPr id="20" name="Picture 20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rcRect t="2544" b="2105"/>
            <a:stretch>
              <a:fillRect/>
            </a:stretch>
          </p:blipFill>
          <p:spPr>
            <a:xfrm>
              <a:off x="1948873" y="4390361"/>
              <a:ext cx="5157563" cy="11023600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402333" y="1010335"/>
            <a:ext cx="7741667" cy="87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Gestionar</a:t>
            </a:r>
            <a:r>
              <a:rPr lang="en-US" sz="51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cuenta</a:t>
            </a:r>
            <a:endParaRPr lang="en-US" sz="5137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7878" y="2338071"/>
            <a:ext cx="9319959" cy="696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Opciones</a:t>
            </a: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2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gestionar</a:t>
            </a: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920"/>
              </a:lnSpc>
            </a:pPr>
            <a:endParaRPr lang="en-US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mi </a:t>
            </a:r>
            <a:r>
              <a:rPr lang="en-US" sz="2800" b="1" dirty="0" err="1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</a:t>
            </a: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2800" dirty="0">
                <a:solidFill>
                  <a:srgbClr val="02C37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Registra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llevar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un control de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visitas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No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preocupes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sino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tienes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internet, la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conserva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subirse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tarde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cuando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tengas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conexión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Alternativa de </a:t>
            </a:r>
            <a:r>
              <a:rPr lang="en-US" sz="2800" b="1" dirty="0" err="1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pago</a:t>
            </a: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2800" dirty="0">
                <a:solidFill>
                  <a:srgbClr val="02C37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Podrás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generar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planes de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pago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solo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deudor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cuenta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con uno. Para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acción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necesario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con internet</a:t>
            </a: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Generar</a:t>
            </a: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referencia</a:t>
            </a:r>
            <a:r>
              <a:rPr lang="en-US" sz="2800" b="1" dirty="0">
                <a:solidFill>
                  <a:srgbClr val="02C3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SPEI:</a:t>
            </a:r>
            <a:r>
              <a:rPr lang="en-US" sz="2800" dirty="0">
                <a:solidFill>
                  <a:srgbClr val="02C37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Puedes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proporcionarle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clave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spei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deudor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que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realice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abono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Ten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que no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todas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cuentas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tienen</a:t>
            </a: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clave SPEI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1150" y="676275"/>
            <a:ext cx="8115300" cy="1587296"/>
            <a:chOff x="0" y="0"/>
            <a:chExt cx="1980836" cy="387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0836" cy="387438"/>
            </a:xfrm>
            <a:custGeom>
              <a:avLst/>
              <a:gdLst/>
              <a:ahLst/>
              <a:cxnLst/>
              <a:rect l="l" t="t" r="r" b="b"/>
              <a:pathLst>
                <a:path w="1980836" h="387438">
                  <a:moveTo>
                    <a:pt x="95399" y="0"/>
                  </a:moveTo>
                  <a:lnTo>
                    <a:pt x="1885437" y="0"/>
                  </a:lnTo>
                  <a:cubicBezTo>
                    <a:pt x="1938125" y="0"/>
                    <a:pt x="1980836" y="42712"/>
                    <a:pt x="1980836" y="95399"/>
                  </a:cubicBezTo>
                  <a:lnTo>
                    <a:pt x="1980836" y="292039"/>
                  </a:lnTo>
                  <a:cubicBezTo>
                    <a:pt x="1980836" y="344726"/>
                    <a:pt x="1938125" y="387438"/>
                    <a:pt x="1885437" y="387438"/>
                  </a:cubicBezTo>
                  <a:lnTo>
                    <a:pt x="95399" y="387438"/>
                  </a:lnTo>
                  <a:cubicBezTo>
                    <a:pt x="70098" y="387438"/>
                    <a:pt x="45833" y="377387"/>
                    <a:pt x="27942" y="359496"/>
                  </a:cubicBezTo>
                  <a:cubicBezTo>
                    <a:pt x="10051" y="341605"/>
                    <a:pt x="0" y="317340"/>
                    <a:pt x="0" y="292039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80836" cy="416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95827" y="908456"/>
            <a:ext cx="7125946" cy="101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5"/>
              </a:lnSpc>
              <a:spcBef>
                <a:spcPct val="0"/>
              </a:spcBef>
            </a:pPr>
            <a:r>
              <a:rPr lang="en-US" sz="603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PLAN DE PAGO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02246" y="2809530"/>
            <a:ext cx="8115300" cy="118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5"/>
              </a:lnSpc>
            </a:pP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Podrás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generar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planes de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pago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para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el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deudor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desde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app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5671886" y="-1405207"/>
            <a:ext cx="11692207" cy="116922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37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0765" y="623380"/>
            <a:ext cx="6791481" cy="9040241"/>
            <a:chOff x="0" y="0"/>
            <a:chExt cx="9055308" cy="120536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55308" cy="12053655"/>
            </a:xfrm>
            <a:custGeom>
              <a:avLst/>
              <a:gdLst/>
              <a:ahLst/>
              <a:cxnLst/>
              <a:rect l="l" t="t" r="r" b="b"/>
              <a:pathLst>
                <a:path w="9055308" h="12053655">
                  <a:moveTo>
                    <a:pt x="0" y="0"/>
                  </a:moveTo>
                  <a:lnTo>
                    <a:pt x="9055308" y="0"/>
                  </a:lnTo>
                  <a:lnTo>
                    <a:pt x="9055308" y="12053655"/>
                  </a:lnTo>
                  <a:lnTo>
                    <a:pt x="0" y="12053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762454" y="273038"/>
              <a:ext cx="5493584" cy="11415166"/>
              <a:chOff x="0" y="0"/>
              <a:chExt cx="920271" cy="19122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95830" y="0"/>
                    </a:moveTo>
                    <a:lnTo>
                      <a:pt x="824441" y="0"/>
                    </a:lnTo>
                    <a:cubicBezTo>
                      <a:pt x="877367" y="0"/>
                      <a:pt x="920271" y="42905"/>
                      <a:pt x="920271" y="95830"/>
                    </a:cubicBezTo>
                    <a:lnTo>
                      <a:pt x="920271" y="1816410"/>
                    </a:lnTo>
                    <a:cubicBezTo>
                      <a:pt x="920271" y="1869335"/>
                      <a:pt x="877367" y="1912240"/>
                      <a:pt x="824441" y="1912240"/>
                    </a:cubicBezTo>
                    <a:lnTo>
                      <a:pt x="95830" y="1912240"/>
                    </a:lnTo>
                    <a:cubicBezTo>
                      <a:pt x="42905" y="1912240"/>
                      <a:pt x="0" y="1869335"/>
                      <a:pt x="0" y="1816410"/>
                    </a:cubicBezTo>
                    <a:lnTo>
                      <a:pt x="0" y="95830"/>
                    </a:lnTo>
                    <a:cubicBezTo>
                      <a:pt x="0" y="42905"/>
                      <a:pt x="42905" y="0"/>
                      <a:pt x="958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9902" tIns="59902" rIns="59902" bIns="59902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985476" y="417885"/>
              <a:ext cx="5084355" cy="11125473"/>
            </a:xfrm>
            <a:custGeom>
              <a:avLst/>
              <a:gdLst/>
              <a:ahLst/>
              <a:cxnLst/>
              <a:rect l="l" t="t" r="r" b="b"/>
              <a:pathLst>
                <a:path w="5084355" h="11125473">
                  <a:moveTo>
                    <a:pt x="0" y="0"/>
                  </a:moveTo>
                  <a:lnTo>
                    <a:pt x="5084356" y="0"/>
                  </a:lnTo>
                  <a:lnTo>
                    <a:pt x="5084356" y="11125473"/>
                  </a:lnTo>
                  <a:lnTo>
                    <a:pt x="0" y="11125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58" b="-1464"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629977" y="1759452"/>
              <a:ext cx="3133115" cy="647951"/>
              <a:chOff x="0" y="0"/>
              <a:chExt cx="524852" cy="10854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4852" cy="108543"/>
              </a:xfrm>
              <a:custGeom>
                <a:avLst/>
                <a:gdLst/>
                <a:ahLst/>
                <a:cxnLst/>
                <a:rect l="l" t="t" r="r" b="b"/>
                <a:pathLst>
                  <a:path w="524852" h="108543">
                    <a:moveTo>
                      <a:pt x="0" y="0"/>
                    </a:moveTo>
                    <a:lnTo>
                      <a:pt x="524852" y="0"/>
                    </a:lnTo>
                    <a:lnTo>
                      <a:pt x="524852" y="108543"/>
                    </a:lnTo>
                    <a:lnTo>
                      <a:pt x="0" y="1085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524852" cy="127593"/>
              </a:xfrm>
              <a:prstGeom prst="rect">
                <a:avLst/>
              </a:prstGeom>
            </p:spPr>
            <p:txBody>
              <a:bodyPr lIns="59902" tIns="59902" rIns="59902" bIns="59902" rtlCol="0" anchor="ctr"/>
              <a:lstStyle/>
              <a:p>
                <a:pPr algn="l">
                  <a:lnSpc>
                    <a:spcPts val="1726"/>
                  </a:lnSpc>
                </a:pPr>
                <a:r>
                  <a:rPr lang="en-US" sz="1233" b="1">
                    <a:solidFill>
                      <a:srgbClr val="555555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ROMINA ARROYO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241853" y="1711372"/>
              <a:ext cx="4571601" cy="795613"/>
              <a:chOff x="0" y="0"/>
              <a:chExt cx="765823" cy="13327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6582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765823" h="133279">
                    <a:moveTo>
                      <a:pt x="0" y="0"/>
                    </a:moveTo>
                    <a:lnTo>
                      <a:pt x="765823" y="0"/>
                    </a:lnTo>
                    <a:lnTo>
                      <a:pt x="765823" y="133279"/>
                    </a:lnTo>
                    <a:lnTo>
                      <a:pt x="0" y="1332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765823" cy="161854"/>
              </a:xfrm>
              <a:prstGeom prst="rect">
                <a:avLst/>
              </a:prstGeom>
            </p:spPr>
            <p:txBody>
              <a:bodyPr lIns="59902" tIns="59902" rIns="59902" bIns="59902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pic>
          <p:nvPicPr>
            <p:cNvPr id="22" name="Picture 22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rcRect t="3562" b="3562"/>
            <a:stretch>
              <a:fillRect/>
            </a:stretch>
          </p:blipFill>
          <p:spPr>
            <a:xfrm>
              <a:off x="1921060" y="690004"/>
              <a:ext cx="5213188" cy="10853353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816408" y="4381500"/>
            <a:ext cx="10709592" cy="505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Deberás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contar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con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conexión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a internet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, de lo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contrario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el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plan de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pago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no se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guardará</a:t>
            </a: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56"/>
              </a:lnSpc>
            </a:pP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Aplica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únicamente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credimax</a:t>
            </a:r>
            <a:endParaRPr lang="en-US" sz="2800" b="1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56"/>
              </a:lnSpc>
            </a:pP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Puedes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modificar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montos</a:t>
            </a:r>
            <a:r>
              <a:rPr lang="en-US" sz="2800" b="1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dentro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parámetros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preestablecidos</a:t>
            </a: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56"/>
              </a:lnSpc>
            </a:pP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marL="302266" lvl="1" algn="l">
              <a:lnSpc>
                <a:spcPts val="3556"/>
              </a:lnSpc>
            </a:pPr>
            <a:r>
              <a:rPr lang="en-US" sz="2800" b="1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Importante</a:t>
            </a:r>
            <a:endParaRPr lang="en-US" sz="2800" b="1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  <a:p>
            <a:pPr marL="302266" lvl="1" algn="l">
              <a:lnSpc>
                <a:spcPts val="3556"/>
              </a:lnSpc>
            </a:pP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Algunos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deudores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cuentan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con “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Campaña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”,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estas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son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opciones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de plan de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pago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ya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precargadas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, no se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modifican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"/>
                <a:ea typeface="Open Sans Bold"/>
                <a:cs typeface="Open Sans Bold"/>
                <a:sym typeface="Open Sans Bold"/>
              </a:rPr>
              <a:t>montos</a:t>
            </a:r>
            <a:endParaRPr lang="en-US" sz="2800" dirty="0">
              <a:solidFill>
                <a:srgbClr val="FFFFFF"/>
              </a:solidFill>
              <a:latin typeface="Open Sans 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261003" y="-644196"/>
            <a:ext cx="11575391" cy="115753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38213" y="2552700"/>
            <a:ext cx="9468787" cy="6469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6" lvl="1" algn="just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cargar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gestiones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al final del día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durante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ruta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perdiste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conexión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internet 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nunca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tuviste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red</a:t>
            </a:r>
          </a:p>
          <a:p>
            <a:pPr marL="302266" lvl="1" algn="just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302266" lvl="1" algn="just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Importante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opción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solo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aplica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para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registro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gestiones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no para planes de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pago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envía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directamente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al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Despacho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para la carga de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gestiones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 algn="just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 no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rindes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gestiones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al final de la jornada, la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aplicación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no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permitirá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cargar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ruta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nuevamente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23370" y="814254"/>
            <a:ext cx="9802630" cy="90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92"/>
              </a:lnSpc>
            </a:pP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Enviar</a:t>
            </a:r>
            <a:r>
              <a:rPr lang="en-US" sz="5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información</a:t>
            </a:r>
            <a:r>
              <a:rPr lang="en-US" sz="5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pendiente</a:t>
            </a:r>
            <a:endParaRPr lang="en-US" sz="5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570520" y="2151725"/>
            <a:ext cx="9886793" cy="7584148"/>
            <a:chOff x="0" y="0"/>
            <a:chExt cx="13182391" cy="101121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96788" cy="10112197"/>
            </a:xfrm>
            <a:custGeom>
              <a:avLst/>
              <a:gdLst/>
              <a:ahLst/>
              <a:cxnLst/>
              <a:rect l="l" t="t" r="r" b="b"/>
              <a:pathLst>
                <a:path w="7596788" h="10112197">
                  <a:moveTo>
                    <a:pt x="0" y="0"/>
                  </a:moveTo>
                  <a:lnTo>
                    <a:pt x="7596788" y="0"/>
                  </a:lnTo>
                  <a:lnTo>
                    <a:pt x="7596788" y="10112197"/>
                  </a:lnTo>
                  <a:lnTo>
                    <a:pt x="0" y="10112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478579" y="229061"/>
              <a:ext cx="4608744" cy="9576548"/>
              <a:chOff x="0" y="0"/>
              <a:chExt cx="920271" cy="19122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4229" y="0"/>
                    </a:moveTo>
                    <a:lnTo>
                      <a:pt x="806043" y="0"/>
                    </a:lnTo>
                    <a:cubicBezTo>
                      <a:pt x="836338" y="0"/>
                      <a:pt x="865392" y="12035"/>
                      <a:pt x="886814" y="33457"/>
                    </a:cubicBezTo>
                    <a:cubicBezTo>
                      <a:pt x="908237" y="54879"/>
                      <a:pt x="920271" y="83933"/>
                      <a:pt x="920271" y="114229"/>
                    </a:cubicBezTo>
                    <a:lnTo>
                      <a:pt x="920271" y="1798011"/>
                    </a:lnTo>
                    <a:cubicBezTo>
                      <a:pt x="920271" y="1828306"/>
                      <a:pt x="908237" y="1857361"/>
                      <a:pt x="886814" y="1878783"/>
                    </a:cubicBezTo>
                    <a:cubicBezTo>
                      <a:pt x="865392" y="1900205"/>
                      <a:pt x="836338" y="1912240"/>
                      <a:pt x="806043" y="1912240"/>
                    </a:cubicBezTo>
                    <a:lnTo>
                      <a:pt x="114229" y="1912240"/>
                    </a:lnTo>
                    <a:cubicBezTo>
                      <a:pt x="83933" y="1912240"/>
                      <a:pt x="54879" y="1900205"/>
                      <a:pt x="33457" y="1878783"/>
                    </a:cubicBezTo>
                    <a:cubicBezTo>
                      <a:pt x="12035" y="1857361"/>
                      <a:pt x="0" y="1828306"/>
                      <a:pt x="0" y="1798011"/>
                    </a:cubicBezTo>
                    <a:lnTo>
                      <a:pt x="0" y="114229"/>
                    </a:lnTo>
                    <a:cubicBezTo>
                      <a:pt x="0" y="83933"/>
                      <a:pt x="12035" y="54879"/>
                      <a:pt x="33457" y="33457"/>
                    </a:cubicBezTo>
                    <a:cubicBezTo>
                      <a:pt x="54879" y="12035"/>
                      <a:pt x="83933" y="0"/>
                      <a:pt x="11422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253" tIns="50253" rIns="50253" bIns="50253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723641" y="381851"/>
              <a:ext cx="4118618" cy="9249556"/>
            </a:xfrm>
            <a:custGeom>
              <a:avLst/>
              <a:gdLst/>
              <a:ahLst/>
              <a:cxnLst/>
              <a:rect l="l" t="t" r="r" b="b"/>
              <a:pathLst>
                <a:path w="4118618" h="9249556">
                  <a:moveTo>
                    <a:pt x="0" y="0"/>
                  </a:moveTo>
                  <a:lnTo>
                    <a:pt x="4118619" y="0"/>
                  </a:lnTo>
                  <a:lnTo>
                    <a:pt x="4118619" y="9249556"/>
                  </a:lnTo>
                  <a:lnTo>
                    <a:pt x="0" y="924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585603" y="0"/>
              <a:ext cx="7596788" cy="10112197"/>
            </a:xfrm>
            <a:custGeom>
              <a:avLst/>
              <a:gdLst/>
              <a:ahLst/>
              <a:cxnLst/>
              <a:rect l="l" t="t" r="r" b="b"/>
              <a:pathLst>
                <a:path w="7596788" h="10112197">
                  <a:moveTo>
                    <a:pt x="0" y="0"/>
                  </a:moveTo>
                  <a:lnTo>
                    <a:pt x="7596788" y="0"/>
                  </a:lnTo>
                  <a:lnTo>
                    <a:pt x="7596788" y="10112197"/>
                  </a:lnTo>
                  <a:lnTo>
                    <a:pt x="0" y="10112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7064182" y="229061"/>
              <a:ext cx="4608744" cy="9576548"/>
              <a:chOff x="0" y="0"/>
              <a:chExt cx="920271" cy="191224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4229" y="0"/>
                    </a:moveTo>
                    <a:lnTo>
                      <a:pt x="806043" y="0"/>
                    </a:lnTo>
                    <a:cubicBezTo>
                      <a:pt x="836338" y="0"/>
                      <a:pt x="865392" y="12035"/>
                      <a:pt x="886814" y="33457"/>
                    </a:cubicBezTo>
                    <a:cubicBezTo>
                      <a:pt x="908237" y="54879"/>
                      <a:pt x="920271" y="83933"/>
                      <a:pt x="920271" y="114229"/>
                    </a:cubicBezTo>
                    <a:lnTo>
                      <a:pt x="920271" y="1798011"/>
                    </a:lnTo>
                    <a:cubicBezTo>
                      <a:pt x="920271" y="1828306"/>
                      <a:pt x="908237" y="1857361"/>
                      <a:pt x="886814" y="1878783"/>
                    </a:cubicBezTo>
                    <a:cubicBezTo>
                      <a:pt x="865392" y="1900205"/>
                      <a:pt x="836338" y="1912240"/>
                      <a:pt x="806043" y="1912240"/>
                    </a:cubicBezTo>
                    <a:lnTo>
                      <a:pt x="114229" y="1912240"/>
                    </a:lnTo>
                    <a:cubicBezTo>
                      <a:pt x="83933" y="1912240"/>
                      <a:pt x="54879" y="1900205"/>
                      <a:pt x="33457" y="1878783"/>
                    </a:cubicBezTo>
                    <a:cubicBezTo>
                      <a:pt x="12035" y="1857361"/>
                      <a:pt x="0" y="1828306"/>
                      <a:pt x="0" y="1798011"/>
                    </a:cubicBezTo>
                    <a:lnTo>
                      <a:pt x="0" y="114229"/>
                    </a:lnTo>
                    <a:cubicBezTo>
                      <a:pt x="0" y="83933"/>
                      <a:pt x="12035" y="54879"/>
                      <a:pt x="33457" y="33457"/>
                    </a:cubicBezTo>
                    <a:cubicBezTo>
                      <a:pt x="54879" y="12035"/>
                      <a:pt x="83933" y="0"/>
                      <a:pt x="11422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253" tIns="50253" rIns="50253" bIns="50253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7292558" y="355081"/>
              <a:ext cx="4151992" cy="9324507"/>
            </a:xfrm>
            <a:custGeom>
              <a:avLst/>
              <a:gdLst/>
              <a:ahLst/>
              <a:cxnLst/>
              <a:rect l="l" t="t" r="r" b="b"/>
              <a:pathLst>
                <a:path w="4151992" h="9324507">
                  <a:moveTo>
                    <a:pt x="0" y="0"/>
                  </a:moveTo>
                  <a:lnTo>
                    <a:pt x="4151992" y="0"/>
                  </a:lnTo>
                  <a:lnTo>
                    <a:pt x="4151992" y="9324507"/>
                  </a:lnTo>
                  <a:lnTo>
                    <a:pt x="0" y="9324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733314" y="3601435"/>
              <a:ext cx="3163197" cy="734970"/>
              <a:chOff x="0" y="0"/>
              <a:chExt cx="624829" cy="14517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24829" cy="145179"/>
              </a:xfrm>
              <a:custGeom>
                <a:avLst/>
                <a:gdLst/>
                <a:ahLst/>
                <a:cxnLst/>
                <a:rect l="l" t="t" r="r" b="b"/>
                <a:pathLst>
                  <a:path w="624829" h="145179">
                    <a:moveTo>
                      <a:pt x="0" y="0"/>
                    </a:moveTo>
                    <a:lnTo>
                      <a:pt x="624829" y="0"/>
                    </a:lnTo>
                    <a:lnTo>
                      <a:pt x="624829" y="145179"/>
                    </a:lnTo>
                    <a:lnTo>
                      <a:pt x="0" y="1451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FF575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624829" cy="1737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3689690">
              <a:off x="5173655" y="3747660"/>
              <a:ext cx="2684318" cy="2391483"/>
            </a:xfrm>
            <a:custGeom>
              <a:avLst/>
              <a:gdLst/>
              <a:ahLst/>
              <a:cxnLst/>
              <a:rect l="l" t="t" r="r" b="b"/>
              <a:pathLst>
                <a:path w="2684318" h="2391483">
                  <a:moveTo>
                    <a:pt x="0" y="0"/>
                  </a:moveTo>
                  <a:lnTo>
                    <a:pt x="2684318" y="0"/>
                  </a:lnTo>
                  <a:lnTo>
                    <a:pt x="2684318" y="2391483"/>
                  </a:lnTo>
                  <a:lnTo>
                    <a:pt x="0" y="2391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8700" y="4323100"/>
            <a:ext cx="8213488" cy="1745227"/>
            <a:chOff x="0" y="0"/>
            <a:chExt cx="1138793" cy="241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8793" cy="241974"/>
            </a:xfrm>
            <a:custGeom>
              <a:avLst/>
              <a:gdLst/>
              <a:ahLst/>
              <a:cxnLst/>
              <a:rect l="l" t="t" r="r" b="b"/>
              <a:pathLst>
                <a:path w="1138793" h="241974">
                  <a:moveTo>
                    <a:pt x="94259" y="0"/>
                  </a:moveTo>
                  <a:lnTo>
                    <a:pt x="1044534" y="0"/>
                  </a:lnTo>
                  <a:cubicBezTo>
                    <a:pt x="1096592" y="0"/>
                    <a:pt x="1138793" y="42201"/>
                    <a:pt x="1138793" y="94259"/>
                  </a:cubicBezTo>
                  <a:lnTo>
                    <a:pt x="1138793" y="147716"/>
                  </a:lnTo>
                  <a:cubicBezTo>
                    <a:pt x="1138793" y="199773"/>
                    <a:pt x="1096592" y="241974"/>
                    <a:pt x="1044534" y="241974"/>
                  </a:cubicBezTo>
                  <a:lnTo>
                    <a:pt x="94259" y="241974"/>
                  </a:lnTo>
                  <a:cubicBezTo>
                    <a:pt x="42201" y="241974"/>
                    <a:pt x="0" y="199773"/>
                    <a:pt x="0" y="147716"/>
                  </a:cubicBezTo>
                  <a:lnTo>
                    <a:pt x="0" y="94259"/>
                  </a:lnTo>
                  <a:cubicBezTo>
                    <a:pt x="0" y="42201"/>
                    <a:pt x="42201" y="0"/>
                    <a:pt x="94259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38793" cy="270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58592" y="-702604"/>
            <a:ext cx="11692207" cy="116922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61124" y="511341"/>
            <a:ext cx="7137807" cy="9501241"/>
            <a:chOff x="0" y="0"/>
            <a:chExt cx="9517076" cy="126683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7076" cy="12668321"/>
            </a:xfrm>
            <a:custGeom>
              <a:avLst/>
              <a:gdLst/>
              <a:ahLst/>
              <a:cxnLst/>
              <a:rect l="l" t="t" r="r" b="b"/>
              <a:pathLst>
                <a:path w="9517076" h="12668321">
                  <a:moveTo>
                    <a:pt x="0" y="0"/>
                  </a:moveTo>
                  <a:lnTo>
                    <a:pt x="9517076" y="0"/>
                  </a:lnTo>
                  <a:lnTo>
                    <a:pt x="9517076" y="12668321"/>
                  </a:lnTo>
                  <a:lnTo>
                    <a:pt x="0" y="12668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852328" y="286962"/>
              <a:ext cx="5773725" cy="11997273"/>
              <a:chOff x="0" y="0"/>
              <a:chExt cx="920271" cy="19122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208675" y="566610"/>
              <a:ext cx="5197193" cy="11646532"/>
            </a:xfrm>
            <a:custGeom>
              <a:avLst/>
              <a:gdLst/>
              <a:ahLst/>
              <a:cxnLst/>
              <a:rect l="l" t="t" r="r" b="b"/>
              <a:pathLst>
                <a:path w="5197193" h="11646532">
                  <a:moveTo>
                    <a:pt x="0" y="0"/>
                  </a:moveTo>
                  <a:lnTo>
                    <a:pt x="5197193" y="0"/>
                  </a:lnTo>
                  <a:lnTo>
                    <a:pt x="5197193" y="11646533"/>
                  </a:lnTo>
                  <a:lnTo>
                    <a:pt x="0" y="11646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81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00400" y="7709418"/>
            <a:ext cx="3998049" cy="1366606"/>
          </a:xfrm>
          <a:custGeom>
            <a:avLst/>
            <a:gdLst/>
            <a:ahLst/>
            <a:cxnLst/>
            <a:rect l="l" t="t" r="r" b="b"/>
            <a:pathLst>
              <a:path w="5191914" h="1774691">
                <a:moveTo>
                  <a:pt x="0" y="0"/>
                </a:moveTo>
                <a:lnTo>
                  <a:pt x="5191914" y="0"/>
                </a:lnTo>
                <a:lnTo>
                  <a:pt x="5191914" y="1774691"/>
                </a:lnTo>
                <a:lnTo>
                  <a:pt x="0" y="1774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240461" y="4637304"/>
            <a:ext cx="7789966" cy="10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3"/>
              </a:lnSpc>
            </a:pPr>
            <a:r>
              <a:rPr lang="en-US" sz="6045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¿Qué es Movilízate?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1150" y="676275"/>
            <a:ext cx="8115300" cy="1587296"/>
            <a:chOff x="0" y="0"/>
            <a:chExt cx="1980836" cy="387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0836" cy="387438"/>
            </a:xfrm>
            <a:custGeom>
              <a:avLst/>
              <a:gdLst/>
              <a:ahLst/>
              <a:cxnLst/>
              <a:rect l="l" t="t" r="r" b="b"/>
              <a:pathLst>
                <a:path w="1980836" h="387438">
                  <a:moveTo>
                    <a:pt x="95399" y="0"/>
                  </a:moveTo>
                  <a:lnTo>
                    <a:pt x="1885437" y="0"/>
                  </a:lnTo>
                  <a:cubicBezTo>
                    <a:pt x="1938125" y="0"/>
                    <a:pt x="1980836" y="42712"/>
                    <a:pt x="1980836" y="95399"/>
                  </a:cubicBezTo>
                  <a:lnTo>
                    <a:pt x="1980836" y="292039"/>
                  </a:lnTo>
                  <a:cubicBezTo>
                    <a:pt x="1980836" y="344726"/>
                    <a:pt x="1938125" y="387438"/>
                    <a:pt x="1885437" y="387438"/>
                  </a:cubicBezTo>
                  <a:lnTo>
                    <a:pt x="95399" y="387438"/>
                  </a:lnTo>
                  <a:cubicBezTo>
                    <a:pt x="70098" y="387438"/>
                    <a:pt x="45833" y="377387"/>
                    <a:pt x="27942" y="359496"/>
                  </a:cubicBezTo>
                  <a:cubicBezTo>
                    <a:pt x="10051" y="341605"/>
                    <a:pt x="0" y="317340"/>
                    <a:pt x="0" y="292039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80836" cy="416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671886" y="-1405207"/>
            <a:ext cx="11692207" cy="1169220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37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570520" y="2151725"/>
            <a:ext cx="5697591" cy="7584148"/>
          </a:xfrm>
          <a:custGeom>
            <a:avLst/>
            <a:gdLst/>
            <a:ahLst/>
            <a:cxnLst/>
            <a:rect l="l" t="t" r="r" b="b"/>
            <a:pathLst>
              <a:path w="5697591" h="7584148">
                <a:moveTo>
                  <a:pt x="0" y="0"/>
                </a:moveTo>
                <a:lnTo>
                  <a:pt x="5697590" y="0"/>
                </a:lnTo>
                <a:lnTo>
                  <a:pt x="5697590" y="7584147"/>
                </a:lnTo>
                <a:lnTo>
                  <a:pt x="0" y="7584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538414" y="2323520"/>
            <a:ext cx="3456558" cy="7182411"/>
            <a:chOff x="0" y="0"/>
            <a:chExt cx="920271" cy="19122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71" cy="1912240"/>
            </a:xfrm>
            <a:custGeom>
              <a:avLst/>
              <a:gdLst/>
              <a:ahLst/>
              <a:cxnLst/>
              <a:rect l="l" t="t" r="r" b="b"/>
              <a:pathLst>
                <a:path w="920271" h="1912240">
                  <a:moveTo>
                    <a:pt x="114229" y="0"/>
                  </a:moveTo>
                  <a:lnTo>
                    <a:pt x="806043" y="0"/>
                  </a:lnTo>
                  <a:cubicBezTo>
                    <a:pt x="836338" y="0"/>
                    <a:pt x="865392" y="12035"/>
                    <a:pt x="886814" y="33457"/>
                  </a:cubicBezTo>
                  <a:cubicBezTo>
                    <a:pt x="908237" y="54879"/>
                    <a:pt x="920271" y="83933"/>
                    <a:pt x="920271" y="114229"/>
                  </a:cubicBezTo>
                  <a:lnTo>
                    <a:pt x="920271" y="1798011"/>
                  </a:lnTo>
                  <a:cubicBezTo>
                    <a:pt x="920271" y="1828306"/>
                    <a:pt x="908237" y="1857361"/>
                    <a:pt x="886814" y="1878783"/>
                  </a:cubicBezTo>
                  <a:cubicBezTo>
                    <a:pt x="865392" y="1900205"/>
                    <a:pt x="836338" y="1912240"/>
                    <a:pt x="806043" y="1912240"/>
                  </a:cubicBezTo>
                  <a:lnTo>
                    <a:pt x="114229" y="1912240"/>
                  </a:lnTo>
                  <a:cubicBezTo>
                    <a:pt x="83933" y="1912240"/>
                    <a:pt x="54879" y="1900205"/>
                    <a:pt x="33457" y="1878783"/>
                  </a:cubicBezTo>
                  <a:cubicBezTo>
                    <a:pt x="12035" y="1857361"/>
                    <a:pt x="0" y="1828306"/>
                    <a:pt x="0" y="1798011"/>
                  </a:cubicBezTo>
                  <a:lnTo>
                    <a:pt x="0" y="114229"/>
                  </a:lnTo>
                  <a:cubicBezTo>
                    <a:pt x="0" y="83933"/>
                    <a:pt x="12035" y="54879"/>
                    <a:pt x="33457" y="33457"/>
                  </a:cubicBezTo>
                  <a:cubicBezTo>
                    <a:pt x="54879" y="12035"/>
                    <a:pt x="83933" y="0"/>
                    <a:pt x="11422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20271" cy="1940815"/>
            </a:xfrm>
            <a:prstGeom prst="rect">
              <a:avLst/>
            </a:prstGeom>
          </p:spPr>
          <p:txBody>
            <a:bodyPr lIns="50253" tIns="50253" rIns="50253" bIns="50253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22211" y="2438113"/>
            <a:ext cx="3088964" cy="6937167"/>
          </a:xfrm>
          <a:custGeom>
            <a:avLst/>
            <a:gdLst/>
            <a:ahLst/>
            <a:cxnLst/>
            <a:rect l="l" t="t" r="r" b="b"/>
            <a:pathLst>
              <a:path w="3088964" h="6937167">
                <a:moveTo>
                  <a:pt x="0" y="0"/>
                </a:moveTo>
                <a:lnTo>
                  <a:pt x="3088963" y="0"/>
                </a:lnTo>
                <a:lnTo>
                  <a:pt x="3088963" y="6937167"/>
                </a:lnTo>
                <a:lnTo>
                  <a:pt x="0" y="693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3618682" y="2151725"/>
            <a:ext cx="5697591" cy="7584148"/>
          </a:xfrm>
          <a:custGeom>
            <a:avLst/>
            <a:gdLst/>
            <a:ahLst/>
            <a:cxnLst/>
            <a:rect l="l" t="t" r="r" b="b"/>
            <a:pathLst>
              <a:path w="5697591" h="7584148">
                <a:moveTo>
                  <a:pt x="0" y="0"/>
                </a:moveTo>
                <a:lnTo>
                  <a:pt x="5697591" y="0"/>
                </a:lnTo>
                <a:lnTo>
                  <a:pt x="5697591" y="7584147"/>
                </a:lnTo>
                <a:lnTo>
                  <a:pt x="0" y="7584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4" name="Group 14"/>
          <p:cNvGrpSpPr/>
          <p:nvPr/>
        </p:nvGrpSpPr>
        <p:grpSpPr>
          <a:xfrm>
            <a:off x="4727616" y="2323520"/>
            <a:ext cx="3456558" cy="7182411"/>
            <a:chOff x="0" y="0"/>
            <a:chExt cx="920271" cy="19122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271" cy="1912240"/>
            </a:xfrm>
            <a:custGeom>
              <a:avLst/>
              <a:gdLst/>
              <a:ahLst/>
              <a:cxnLst/>
              <a:rect l="l" t="t" r="r" b="b"/>
              <a:pathLst>
                <a:path w="920271" h="1912240">
                  <a:moveTo>
                    <a:pt x="114229" y="0"/>
                  </a:moveTo>
                  <a:lnTo>
                    <a:pt x="806043" y="0"/>
                  </a:lnTo>
                  <a:cubicBezTo>
                    <a:pt x="836338" y="0"/>
                    <a:pt x="865392" y="12035"/>
                    <a:pt x="886814" y="33457"/>
                  </a:cubicBezTo>
                  <a:cubicBezTo>
                    <a:pt x="908237" y="54879"/>
                    <a:pt x="920271" y="83933"/>
                    <a:pt x="920271" y="114229"/>
                  </a:cubicBezTo>
                  <a:lnTo>
                    <a:pt x="920271" y="1798011"/>
                  </a:lnTo>
                  <a:cubicBezTo>
                    <a:pt x="920271" y="1828306"/>
                    <a:pt x="908237" y="1857361"/>
                    <a:pt x="886814" y="1878783"/>
                  </a:cubicBezTo>
                  <a:cubicBezTo>
                    <a:pt x="865392" y="1900205"/>
                    <a:pt x="836338" y="1912240"/>
                    <a:pt x="806043" y="1912240"/>
                  </a:cubicBezTo>
                  <a:lnTo>
                    <a:pt x="114229" y="1912240"/>
                  </a:lnTo>
                  <a:cubicBezTo>
                    <a:pt x="83933" y="1912240"/>
                    <a:pt x="54879" y="1900205"/>
                    <a:pt x="33457" y="1878783"/>
                  </a:cubicBezTo>
                  <a:cubicBezTo>
                    <a:pt x="12035" y="1857361"/>
                    <a:pt x="0" y="1828306"/>
                    <a:pt x="0" y="1798011"/>
                  </a:cubicBezTo>
                  <a:lnTo>
                    <a:pt x="0" y="114229"/>
                  </a:lnTo>
                  <a:cubicBezTo>
                    <a:pt x="0" y="83933"/>
                    <a:pt x="12035" y="54879"/>
                    <a:pt x="33457" y="33457"/>
                  </a:cubicBezTo>
                  <a:cubicBezTo>
                    <a:pt x="54879" y="12035"/>
                    <a:pt x="83933" y="0"/>
                    <a:pt x="11422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20271" cy="1940815"/>
            </a:xfrm>
            <a:prstGeom prst="rect">
              <a:avLst/>
            </a:prstGeom>
          </p:spPr>
          <p:txBody>
            <a:bodyPr lIns="50253" tIns="50253" rIns="50253" bIns="50253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2211" y="5668185"/>
            <a:ext cx="2372398" cy="551227"/>
            <a:chOff x="0" y="0"/>
            <a:chExt cx="624829" cy="1451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4829" cy="145179"/>
            </a:xfrm>
            <a:custGeom>
              <a:avLst/>
              <a:gdLst/>
              <a:ahLst/>
              <a:cxnLst/>
              <a:rect l="l" t="t" r="r" b="b"/>
              <a:pathLst>
                <a:path w="624829" h="145179">
                  <a:moveTo>
                    <a:pt x="0" y="0"/>
                  </a:moveTo>
                  <a:lnTo>
                    <a:pt x="624829" y="0"/>
                  </a:lnTo>
                  <a:lnTo>
                    <a:pt x="624829" y="145179"/>
                  </a:lnTo>
                  <a:lnTo>
                    <a:pt x="0" y="145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575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24829" cy="173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893908" y="2333045"/>
            <a:ext cx="3147139" cy="7067818"/>
          </a:xfrm>
          <a:custGeom>
            <a:avLst/>
            <a:gdLst/>
            <a:ahLst/>
            <a:cxnLst/>
            <a:rect l="l" t="t" r="r" b="b"/>
            <a:pathLst>
              <a:path w="3147139" h="7067818">
                <a:moveTo>
                  <a:pt x="0" y="0"/>
                </a:moveTo>
                <a:lnTo>
                  <a:pt x="3147139" y="0"/>
                </a:lnTo>
                <a:lnTo>
                  <a:pt x="3147139" y="7067819"/>
                </a:lnTo>
                <a:lnTo>
                  <a:pt x="0" y="7067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1" name="Freeform 21"/>
          <p:cNvSpPr/>
          <p:nvPr/>
        </p:nvSpPr>
        <p:spPr>
          <a:xfrm rot="-5317513">
            <a:off x="3941281" y="5094548"/>
            <a:ext cx="657783" cy="1698502"/>
          </a:xfrm>
          <a:custGeom>
            <a:avLst/>
            <a:gdLst/>
            <a:ahLst/>
            <a:cxnLst/>
            <a:rect l="l" t="t" r="r" b="b"/>
            <a:pathLst>
              <a:path w="657783" h="1698502">
                <a:moveTo>
                  <a:pt x="0" y="0"/>
                </a:moveTo>
                <a:lnTo>
                  <a:pt x="657784" y="0"/>
                </a:lnTo>
                <a:lnTo>
                  <a:pt x="657784" y="1698502"/>
                </a:lnTo>
                <a:lnTo>
                  <a:pt x="0" y="1698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2" name="TextBox 22"/>
          <p:cNvSpPr txBox="1"/>
          <p:nvPr/>
        </p:nvSpPr>
        <p:spPr>
          <a:xfrm>
            <a:off x="9695827" y="908456"/>
            <a:ext cx="7125946" cy="101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5"/>
              </a:lnSpc>
              <a:spcBef>
                <a:spcPct val="0"/>
              </a:spcBef>
            </a:pPr>
            <a:r>
              <a:rPr lang="en-US" sz="603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Enviar bitácora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17599" y="2647350"/>
            <a:ext cx="7904174" cy="1181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5"/>
              </a:lnSpc>
            </a:pP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caso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tener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problemas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8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técnicos</a:t>
            </a:r>
            <a:r>
              <a:rPr lang="en-US" sz="38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con la app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17599" y="4094719"/>
            <a:ext cx="8398851" cy="320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Enviar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correo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a:</a:t>
            </a:r>
          </a:p>
          <a:p>
            <a:pPr marL="302266" lvl="1" algn="l">
              <a:lnSpc>
                <a:spcPts val="3556"/>
              </a:lnSpc>
            </a:pP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cobranzachaptermoviles@elektra.com.mx </a:t>
            </a:r>
          </a:p>
          <a:p>
            <a:pPr algn="l">
              <a:lnSpc>
                <a:spcPts val="3556"/>
              </a:lnSpc>
            </a:pP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l">
              <a:lnSpc>
                <a:spcPts val="3556"/>
              </a:lnSpc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 la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siguiente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</a:t>
            </a:r>
          </a:p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ID Gestor</a:t>
            </a:r>
          </a:p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ID y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nombre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del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Despacho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04532" lvl="1" indent="-302266" algn="l">
              <a:lnSpc>
                <a:spcPts val="3556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Breve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descripción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del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problema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702524" y="7588176"/>
            <a:ext cx="8863266" cy="172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29"/>
              </a:lnSpc>
            </a:pP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Ellos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compartirán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una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cifra</a:t>
            </a:r>
            <a:r>
              <a:rPr lang="en-US" sz="27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control que </a:t>
            </a:r>
            <a:r>
              <a:rPr lang="en-US" sz="27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deberás</a:t>
            </a:r>
            <a:r>
              <a:rPr lang="en-US" sz="27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ingresar</a:t>
            </a:r>
            <a:r>
              <a:rPr lang="en-US" sz="27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7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app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y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automático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realizará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un scanner de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Movilízate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Los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resultados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serán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valorados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equipo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para que la app sea </a:t>
            </a:r>
            <a:r>
              <a:rPr lang="en-US" sz="2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reparada</a:t>
            </a:r>
            <a:r>
              <a:rPr lang="en-US" sz="2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479155" y="4501434"/>
            <a:ext cx="5053122" cy="286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ID de gestor </a:t>
            </a:r>
          </a:p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ID y </a:t>
            </a:r>
            <a:r>
              <a:rPr lang="en-US" sz="3200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nombre</a:t>
            </a:r>
            <a:r>
              <a:rPr lang="en-US" sz="3200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del </a:t>
            </a:r>
            <a:r>
              <a:rPr lang="en-US" sz="3200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Despacho</a:t>
            </a:r>
            <a:r>
              <a:rPr lang="en-US" sz="3200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al que </a:t>
            </a:r>
            <a:r>
              <a:rPr lang="en-US" sz="3200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pertenece</a:t>
            </a:r>
            <a:endParaRPr lang="en-US" sz="3200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4480"/>
              </a:lnSpc>
            </a:pPr>
            <a:r>
              <a:rPr lang="en-US" sz="3200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Descripción</a:t>
            </a:r>
            <a:r>
              <a:rPr lang="en-US" sz="3200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breve de la </a:t>
            </a:r>
            <a:r>
              <a:rPr lang="en-US" sz="3200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problemática</a:t>
            </a:r>
            <a:endParaRPr lang="en-US" sz="3200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4229347" y="-396180"/>
            <a:ext cx="11692207" cy="116922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2860" y="8045511"/>
            <a:ext cx="10834824" cy="838263"/>
            <a:chOff x="0" y="0"/>
            <a:chExt cx="14446433" cy="1117684"/>
          </a:xfrm>
        </p:grpSpPr>
        <p:grpSp>
          <p:nvGrpSpPr>
            <p:cNvPr id="11" name="Group 11"/>
            <p:cNvGrpSpPr/>
            <p:nvPr/>
          </p:nvGrpSpPr>
          <p:grpSpPr>
            <a:xfrm>
              <a:off x="531146" y="0"/>
              <a:ext cx="13384141" cy="1117684"/>
              <a:chOff x="0" y="0"/>
              <a:chExt cx="1705898" cy="1424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5898" cy="142456"/>
              </a:xfrm>
              <a:custGeom>
                <a:avLst/>
                <a:gdLst/>
                <a:ahLst/>
                <a:cxnLst/>
                <a:rect l="l" t="t" r="r" b="b"/>
                <a:pathLst>
                  <a:path w="1705898" h="142456">
                    <a:moveTo>
                      <a:pt x="71228" y="0"/>
                    </a:moveTo>
                    <a:lnTo>
                      <a:pt x="1634670" y="0"/>
                    </a:lnTo>
                    <a:cubicBezTo>
                      <a:pt x="1653561" y="0"/>
                      <a:pt x="1671678" y="7504"/>
                      <a:pt x="1685036" y="20862"/>
                    </a:cubicBezTo>
                    <a:cubicBezTo>
                      <a:pt x="1698394" y="34220"/>
                      <a:pt x="1705898" y="52337"/>
                      <a:pt x="1705898" y="71228"/>
                    </a:cubicBezTo>
                    <a:lnTo>
                      <a:pt x="1705898" y="71228"/>
                    </a:lnTo>
                    <a:cubicBezTo>
                      <a:pt x="1705898" y="110566"/>
                      <a:pt x="1674008" y="142456"/>
                      <a:pt x="1634670" y="142456"/>
                    </a:cubicBezTo>
                    <a:lnTo>
                      <a:pt x="71228" y="142456"/>
                    </a:lnTo>
                    <a:cubicBezTo>
                      <a:pt x="52337" y="142456"/>
                      <a:pt x="34220" y="134952"/>
                      <a:pt x="20862" y="121594"/>
                    </a:cubicBezTo>
                    <a:cubicBezTo>
                      <a:pt x="7504" y="108236"/>
                      <a:pt x="0" y="90119"/>
                      <a:pt x="0" y="71228"/>
                    </a:cubicBezTo>
                    <a:lnTo>
                      <a:pt x="0" y="71228"/>
                    </a:lnTo>
                    <a:cubicBezTo>
                      <a:pt x="0" y="52337"/>
                      <a:pt x="7504" y="34220"/>
                      <a:pt x="20862" y="20862"/>
                    </a:cubicBezTo>
                    <a:cubicBezTo>
                      <a:pt x="34220" y="7504"/>
                      <a:pt x="52337" y="0"/>
                      <a:pt x="71228" y="0"/>
                    </a:cubicBezTo>
                    <a:close/>
                  </a:path>
                </a:pathLst>
              </a:custGeom>
              <a:solidFill>
                <a:srgbClr val="E8FFF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1705898" cy="1710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250444"/>
              <a:ext cx="14446433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1">
                  <a:solidFill>
                    <a:srgbClr val="02C37E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SoporteSCL@bancoazteca.com.mx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937088" y="3514820"/>
            <a:ext cx="6091418" cy="6285703"/>
          </a:xfrm>
          <a:custGeom>
            <a:avLst/>
            <a:gdLst/>
            <a:ahLst/>
            <a:cxnLst/>
            <a:rect l="l" t="t" r="r" b="b"/>
            <a:pathLst>
              <a:path w="6091418" h="6285703">
                <a:moveTo>
                  <a:pt x="0" y="0"/>
                </a:moveTo>
                <a:lnTo>
                  <a:pt x="6091418" y="0"/>
                </a:lnTo>
                <a:lnTo>
                  <a:pt x="6091418" y="6285702"/>
                </a:lnTo>
                <a:lnTo>
                  <a:pt x="0" y="62857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TextBox 19"/>
          <p:cNvSpPr txBox="1"/>
          <p:nvPr/>
        </p:nvSpPr>
        <p:spPr>
          <a:xfrm>
            <a:off x="6997507" y="1031069"/>
            <a:ext cx="10559620" cy="156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Si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presentas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algún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problema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con la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aplicación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reporta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el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caso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a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nuestro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correo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institucional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o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grupo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de Telegram para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una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atención</a:t>
            </a:r>
            <a:r>
              <a:rPr lang="en-US" sz="3400" dirty="0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400" dirty="0" err="1">
                <a:solidFill>
                  <a:srgbClr val="E8FFF7"/>
                </a:solidFill>
                <a:latin typeface="Nunito" pitchFamily="2" charset="0"/>
                <a:ea typeface="Nunito Bold"/>
                <a:cs typeface="Nunito Bold"/>
                <a:sym typeface="Nunito Bold"/>
              </a:rPr>
              <a:t>personalizada</a:t>
            </a:r>
            <a:endParaRPr lang="en-US" sz="3400" dirty="0">
              <a:solidFill>
                <a:srgbClr val="E8FFF7"/>
              </a:solidFill>
              <a:latin typeface="Nunito" pitchFamily="2" charset="0"/>
              <a:ea typeface="Nunito Bold"/>
              <a:cs typeface="Nunito Bold"/>
              <a:sym typeface="Nuni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03418" y="3200812"/>
            <a:ext cx="9353710" cy="57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b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Adjunta la siguiente información: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6431" y="933450"/>
            <a:ext cx="8439657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Soporte</a:t>
            </a:r>
            <a:r>
              <a:rPr lang="en-US" sz="51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24/7</a:t>
            </a:r>
          </a:p>
        </p:txBody>
      </p:sp>
    </p:spTree>
  </p:cSld>
  <p:clrMapOvr>
    <a:masterClrMapping/>
  </p:clrMapOvr>
  <p:transition spd="slow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48784-AFA4-7B41-83D3-F2C12DC2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E6E16E8-BAD7-925C-6AD5-09F2B6BC2129}"/>
              </a:ext>
            </a:extLst>
          </p:cNvPr>
          <p:cNvGrpSpPr/>
          <p:nvPr/>
        </p:nvGrpSpPr>
        <p:grpSpPr>
          <a:xfrm>
            <a:off x="9658592" y="-702604"/>
            <a:ext cx="11692207" cy="11692207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0D2A00-D910-534F-E225-2D4BF3C2CC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B2E8C5D-C774-1E27-4430-23ED1875AE6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DCCF908-0A2A-0B1C-D0AA-888DAD19A810}"/>
              </a:ext>
            </a:extLst>
          </p:cNvPr>
          <p:cNvSpPr txBox="1"/>
          <p:nvPr/>
        </p:nvSpPr>
        <p:spPr>
          <a:xfrm>
            <a:off x="1371600" y="4861493"/>
            <a:ext cx="9095916" cy="1790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25323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GRACIAS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81C2797-3A97-2A4F-C7F3-463CC0272462}"/>
              </a:ext>
            </a:extLst>
          </p:cNvPr>
          <p:cNvSpPr/>
          <p:nvPr/>
        </p:nvSpPr>
        <p:spPr>
          <a:xfrm>
            <a:off x="9658592" y="1921928"/>
            <a:ext cx="9542794" cy="5899182"/>
          </a:xfrm>
          <a:custGeom>
            <a:avLst/>
            <a:gdLst/>
            <a:ahLst/>
            <a:cxnLst/>
            <a:rect l="l" t="t" r="r" b="b"/>
            <a:pathLst>
              <a:path w="9542794" h="5899182">
                <a:moveTo>
                  <a:pt x="0" y="0"/>
                </a:moveTo>
                <a:lnTo>
                  <a:pt x="9542793" y="0"/>
                </a:lnTo>
                <a:lnTo>
                  <a:pt x="9542793" y="5899181"/>
                </a:lnTo>
                <a:lnTo>
                  <a:pt x="0" y="589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82C1607-749F-478D-6040-FF96DB96D654}"/>
              </a:ext>
            </a:extLst>
          </p:cNvPr>
          <p:cNvSpPr/>
          <p:nvPr/>
        </p:nvSpPr>
        <p:spPr>
          <a:xfrm>
            <a:off x="9476916" y="5726112"/>
            <a:ext cx="5501772" cy="4595385"/>
          </a:xfrm>
          <a:custGeom>
            <a:avLst/>
            <a:gdLst/>
            <a:ahLst/>
            <a:cxnLst/>
            <a:rect l="l" t="t" r="r" b="b"/>
            <a:pathLst>
              <a:path w="5501772" h="4595385">
                <a:moveTo>
                  <a:pt x="0" y="0"/>
                </a:moveTo>
                <a:lnTo>
                  <a:pt x="5501771" y="0"/>
                </a:lnTo>
                <a:lnTo>
                  <a:pt x="5501771" y="4595385"/>
                </a:lnTo>
                <a:lnTo>
                  <a:pt x="0" y="4595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23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96123" y="-1405207"/>
            <a:ext cx="11692207" cy="116922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242921" y="6953917"/>
            <a:ext cx="3096201" cy="2721556"/>
          </a:xfrm>
          <a:custGeom>
            <a:avLst/>
            <a:gdLst/>
            <a:ahLst/>
            <a:cxnLst/>
            <a:rect l="l" t="t" r="r" b="b"/>
            <a:pathLst>
              <a:path w="3096201" h="2721556">
                <a:moveTo>
                  <a:pt x="0" y="0"/>
                </a:moveTo>
                <a:lnTo>
                  <a:pt x="3096201" y="0"/>
                </a:lnTo>
                <a:lnTo>
                  <a:pt x="3096201" y="2721556"/>
                </a:lnTo>
                <a:lnTo>
                  <a:pt x="0" y="27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6" name="Group 6"/>
          <p:cNvGrpSpPr/>
          <p:nvPr/>
        </p:nvGrpSpPr>
        <p:grpSpPr>
          <a:xfrm>
            <a:off x="249980" y="396950"/>
            <a:ext cx="7131691" cy="9493100"/>
            <a:chOff x="0" y="0"/>
            <a:chExt cx="9508921" cy="12657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08921" cy="12657466"/>
            </a:xfrm>
            <a:custGeom>
              <a:avLst/>
              <a:gdLst/>
              <a:ahLst/>
              <a:cxnLst/>
              <a:rect l="l" t="t" r="r" b="b"/>
              <a:pathLst>
                <a:path w="9508921" h="12657466">
                  <a:moveTo>
                    <a:pt x="0" y="0"/>
                  </a:moveTo>
                  <a:lnTo>
                    <a:pt x="9508921" y="0"/>
                  </a:lnTo>
                  <a:lnTo>
                    <a:pt x="9508921" y="12657466"/>
                  </a:lnTo>
                  <a:lnTo>
                    <a:pt x="0" y="1265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850741" y="286716"/>
              <a:ext cx="5768778" cy="11986993"/>
              <a:chOff x="0" y="0"/>
              <a:chExt cx="920271" cy="19122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20271" cy="1912240"/>
              </a:xfrm>
              <a:custGeom>
                <a:avLst/>
                <a:gdLst/>
                <a:ahLst/>
                <a:cxnLst/>
                <a:rect l="l" t="t" r="r" b="b"/>
                <a:pathLst>
                  <a:path w="920271" h="1912240">
                    <a:moveTo>
                      <a:pt x="113000" y="0"/>
                    </a:moveTo>
                    <a:lnTo>
                      <a:pt x="807272" y="0"/>
                    </a:lnTo>
                    <a:cubicBezTo>
                      <a:pt x="869680" y="0"/>
                      <a:pt x="920271" y="50592"/>
                      <a:pt x="920271" y="113000"/>
                    </a:cubicBezTo>
                    <a:lnTo>
                      <a:pt x="920271" y="1799240"/>
                    </a:lnTo>
                    <a:cubicBezTo>
                      <a:pt x="920271" y="1829209"/>
                      <a:pt x="908366" y="1857951"/>
                      <a:pt x="887174" y="1879143"/>
                    </a:cubicBezTo>
                    <a:cubicBezTo>
                      <a:pt x="865983" y="1900334"/>
                      <a:pt x="837241" y="1912240"/>
                      <a:pt x="807272" y="1912240"/>
                    </a:cubicBezTo>
                    <a:lnTo>
                      <a:pt x="113000" y="1912240"/>
                    </a:lnTo>
                    <a:cubicBezTo>
                      <a:pt x="83030" y="1912240"/>
                      <a:pt x="54288" y="1900334"/>
                      <a:pt x="33097" y="1879143"/>
                    </a:cubicBezTo>
                    <a:cubicBezTo>
                      <a:pt x="11905" y="1857951"/>
                      <a:pt x="0" y="1829209"/>
                      <a:pt x="0" y="1799240"/>
                    </a:cubicBezTo>
                    <a:lnTo>
                      <a:pt x="0" y="113000"/>
                    </a:lnTo>
                    <a:cubicBezTo>
                      <a:pt x="0" y="83030"/>
                      <a:pt x="11905" y="54288"/>
                      <a:pt x="33097" y="33097"/>
                    </a:cubicBezTo>
                    <a:cubicBezTo>
                      <a:pt x="54288" y="11905"/>
                      <a:pt x="83030" y="0"/>
                      <a:pt x="113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920271" cy="194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06783" y="566125"/>
              <a:ext cx="5192740" cy="11636553"/>
            </a:xfrm>
            <a:custGeom>
              <a:avLst/>
              <a:gdLst/>
              <a:ahLst/>
              <a:cxnLst/>
              <a:rect l="l" t="t" r="r" b="b"/>
              <a:pathLst>
                <a:path w="5192740" h="11636553">
                  <a:moveTo>
                    <a:pt x="0" y="0"/>
                  </a:moveTo>
                  <a:lnTo>
                    <a:pt x="5192740" y="0"/>
                  </a:lnTo>
                  <a:lnTo>
                    <a:pt x="5192740" y="11636553"/>
                  </a:lnTo>
                  <a:lnTo>
                    <a:pt x="0" y="1163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18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63377" y="2020304"/>
            <a:ext cx="10657081" cy="385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Es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app para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 dirty="0">
                <a:solidFill>
                  <a:srgbClr val="F9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Android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dedicada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100% al gestor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presencial</a:t>
            </a: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Creada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automatizar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actividades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operación</a:t>
            </a: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Permite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que nuestros gestores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lleven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seguimiento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ágil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ordenado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3000" dirty="0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F9FAFA"/>
                </a:solidFill>
                <a:latin typeface="Open Sans"/>
                <a:ea typeface="Open Sans"/>
                <a:cs typeface="Open Sans"/>
                <a:sym typeface="Open Sans"/>
              </a:rPr>
              <a:t>cartera</a:t>
            </a: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03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9FAF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ctr">
              <a:lnSpc>
                <a:spcPts val="3030"/>
              </a:lnSpc>
              <a:buFont typeface="Arial" panose="020B0604020202020204" pitchFamily="34" charset="0"/>
              <a:buChar char="•"/>
            </a:pPr>
            <a:endParaRPr lang="en-US" sz="3000" b="1" u="sng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43349" y="540167"/>
            <a:ext cx="5034522" cy="101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52"/>
              </a:lnSpc>
            </a:pPr>
            <a:r>
              <a:rPr lang="en-US" sz="6037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Movilízate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51792" y="7048500"/>
            <a:ext cx="5034522" cy="86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2"/>
              </a:lnSpc>
            </a:pPr>
            <a:r>
              <a:rPr lang="en-US" sz="5137" b="1" dirty="0">
                <a:solidFill>
                  <a:srgbClr val="253237"/>
                </a:solidFill>
                <a:latin typeface="Nunito Bold"/>
                <a:ea typeface="Nunito Bold"/>
                <a:cs typeface="Nunito Bold"/>
                <a:sym typeface="Nunito Bold"/>
              </a:rPr>
              <a:t>IMPORTANTE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51792" y="7908607"/>
            <a:ext cx="8607508" cy="216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4"/>
              </a:lnSpc>
            </a:pP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Está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prohibida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la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exposición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pública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los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datos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concentrados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esta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aplicación</a:t>
            </a:r>
            <a:endParaRPr lang="en-US" sz="2800" spc="14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just">
              <a:lnSpc>
                <a:spcPts val="3444"/>
              </a:lnSpc>
            </a:pPr>
            <a:endParaRPr lang="en-US" sz="1050" spc="14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just">
              <a:lnSpc>
                <a:spcPts val="3444"/>
              </a:lnSpc>
            </a:pP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exige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discreción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y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manejo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responsable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la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información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contenida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800" spc="1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spc="14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Movilízate</a:t>
            </a:r>
            <a:endParaRPr lang="en-US" sz="2800" spc="14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176140B-534F-1D68-D8F8-8A25BDF889F9}"/>
              </a:ext>
            </a:extLst>
          </p:cNvPr>
          <p:cNvSpPr txBox="1"/>
          <p:nvPr/>
        </p:nvSpPr>
        <p:spPr>
          <a:xfrm>
            <a:off x="7192228" y="5500076"/>
            <a:ext cx="10328230" cy="86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Únicamente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disponible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BAZ Store, tienda de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aplicaciones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oficial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de Banco Azteca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953882" y="-702604"/>
            <a:ext cx="11692207" cy="1169220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23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92221" y="2843068"/>
            <a:ext cx="3031004" cy="3031004"/>
          </a:xfrm>
          <a:custGeom>
            <a:avLst/>
            <a:gdLst/>
            <a:ahLst/>
            <a:cxnLst/>
            <a:rect l="l" t="t" r="r" b="b"/>
            <a:pathLst>
              <a:path w="3031004" h="3031004">
                <a:moveTo>
                  <a:pt x="0" y="0"/>
                </a:moveTo>
                <a:lnTo>
                  <a:pt x="3031005" y="0"/>
                </a:lnTo>
                <a:lnTo>
                  <a:pt x="3031005" y="3031004"/>
                </a:lnTo>
                <a:lnTo>
                  <a:pt x="0" y="3031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8610600" y="916706"/>
            <a:ext cx="9499918" cy="104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2"/>
              </a:lnSpc>
            </a:pPr>
            <a:r>
              <a:rPr lang="en-US" sz="60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60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60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el</a:t>
            </a:r>
            <a:r>
              <a:rPr lang="en-US" sz="60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60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aplicativo</a:t>
            </a:r>
            <a:endParaRPr lang="en-US" sz="6037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71977" y="1480174"/>
            <a:ext cx="3494123" cy="972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9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Escanea</a:t>
            </a:r>
            <a:r>
              <a:rPr lang="en-US" sz="3937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3937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endParaRPr lang="en-US" sz="3937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71977" y="6863005"/>
            <a:ext cx="1033199" cy="908180"/>
          </a:xfrm>
          <a:custGeom>
            <a:avLst/>
            <a:gdLst/>
            <a:ahLst/>
            <a:cxnLst/>
            <a:rect l="l" t="t" r="r" b="b"/>
            <a:pathLst>
              <a:path w="1033199" h="908180">
                <a:moveTo>
                  <a:pt x="0" y="0"/>
                </a:moveTo>
                <a:lnTo>
                  <a:pt x="1033199" y="0"/>
                </a:lnTo>
                <a:lnTo>
                  <a:pt x="1033199" y="908180"/>
                </a:lnTo>
                <a:lnTo>
                  <a:pt x="0" y="908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9278044" y="2513057"/>
            <a:ext cx="8400355" cy="6415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Escanea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el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código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QR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Ingresa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con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tu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usuario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contraseña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(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misma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que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usas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SCL)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desde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BAZStore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Concede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permisos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Ingresa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BAZStore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aplicación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“Gestor Final”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Inactiva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Play Protect y concede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todos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los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permisos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49907" y="7920238"/>
            <a:ext cx="5285397" cy="13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Este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código</a:t>
            </a:r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únicamente</a:t>
            </a:r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puede</a:t>
            </a:r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ser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proporcionado</a:t>
            </a:r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por</a:t>
            </a:r>
            <a:r>
              <a:rPr lang="en-US" sz="288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personal del Banco o </a:t>
            </a:r>
            <a:r>
              <a:rPr lang="en-US" sz="2883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Despacho</a:t>
            </a:r>
            <a:endParaRPr lang="en-US" sz="2883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93207" y="7354067"/>
            <a:ext cx="3198798" cy="4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3237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IMPORTANTE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323" y="743037"/>
            <a:ext cx="8980053" cy="1917521"/>
            <a:chOff x="0" y="0"/>
            <a:chExt cx="2191911" cy="4680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1911" cy="468041"/>
            </a:xfrm>
            <a:custGeom>
              <a:avLst/>
              <a:gdLst/>
              <a:ahLst/>
              <a:cxnLst/>
              <a:rect l="l" t="t" r="r" b="b"/>
              <a:pathLst>
                <a:path w="2191911" h="468041">
                  <a:moveTo>
                    <a:pt x="86212" y="0"/>
                  </a:moveTo>
                  <a:lnTo>
                    <a:pt x="2105699" y="0"/>
                  </a:lnTo>
                  <a:cubicBezTo>
                    <a:pt x="2153313" y="0"/>
                    <a:pt x="2191911" y="38599"/>
                    <a:pt x="2191911" y="86212"/>
                  </a:cubicBezTo>
                  <a:lnTo>
                    <a:pt x="2191911" y="381829"/>
                  </a:lnTo>
                  <a:cubicBezTo>
                    <a:pt x="2191911" y="404694"/>
                    <a:pt x="2182828" y="426622"/>
                    <a:pt x="2166660" y="442790"/>
                  </a:cubicBezTo>
                  <a:cubicBezTo>
                    <a:pt x="2150492" y="458958"/>
                    <a:pt x="2128564" y="468041"/>
                    <a:pt x="2105699" y="468041"/>
                  </a:cubicBezTo>
                  <a:lnTo>
                    <a:pt x="86212" y="468041"/>
                  </a:lnTo>
                  <a:cubicBezTo>
                    <a:pt x="63347" y="468041"/>
                    <a:pt x="41419" y="458958"/>
                    <a:pt x="25251" y="442790"/>
                  </a:cubicBezTo>
                  <a:cubicBezTo>
                    <a:pt x="9083" y="426622"/>
                    <a:pt x="0" y="404694"/>
                    <a:pt x="0" y="381829"/>
                  </a:cubicBezTo>
                  <a:lnTo>
                    <a:pt x="0" y="86212"/>
                  </a:lnTo>
                  <a:cubicBezTo>
                    <a:pt x="0" y="63347"/>
                    <a:pt x="9083" y="41419"/>
                    <a:pt x="25251" y="25251"/>
                  </a:cubicBezTo>
                  <a:cubicBezTo>
                    <a:pt x="41419" y="9083"/>
                    <a:pt x="63347" y="0"/>
                    <a:pt x="86212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91911" cy="496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5461" y="569065"/>
            <a:ext cx="8115059" cy="2139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5"/>
              </a:lnSpc>
              <a:spcBef>
                <a:spcPct val="0"/>
              </a:spcBef>
            </a:pPr>
            <a:r>
              <a:rPr lang="en-US" sz="603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¡No </a:t>
            </a:r>
            <a:r>
              <a:rPr lang="en-US" sz="603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puedo</a:t>
            </a:r>
            <a:r>
              <a:rPr lang="en-US" sz="603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603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descargar</a:t>
            </a:r>
            <a:r>
              <a:rPr lang="en-US" sz="603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603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aplicación</a:t>
            </a:r>
            <a:r>
              <a:rPr lang="en-US" sz="603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58592" y="-702604"/>
            <a:ext cx="11692207" cy="116922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23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5220" y="4686300"/>
            <a:ext cx="8115300" cy="458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No se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tiene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asignada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aplicación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Ya se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había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instalado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con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anterioridad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no se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borró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correctamente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del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dispositivo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Play protect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está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activo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No se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concedieron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todos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los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permisos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Su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dispositivo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bloquea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instalación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29557" y="1028700"/>
            <a:ext cx="8750277" cy="7691482"/>
          </a:xfrm>
          <a:custGeom>
            <a:avLst/>
            <a:gdLst/>
            <a:ahLst/>
            <a:cxnLst/>
            <a:rect l="l" t="t" r="r" b="b"/>
            <a:pathLst>
              <a:path w="8750277" h="7691482">
                <a:moveTo>
                  <a:pt x="0" y="0"/>
                </a:moveTo>
                <a:lnTo>
                  <a:pt x="8750277" y="0"/>
                </a:lnTo>
                <a:lnTo>
                  <a:pt x="8750277" y="7691482"/>
                </a:lnTo>
                <a:lnTo>
                  <a:pt x="0" y="7691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AF6ACA-6E0A-8D3A-5393-40AE78BE272C}"/>
              </a:ext>
            </a:extLst>
          </p:cNvPr>
          <p:cNvSpPr txBox="1"/>
          <p:nvPr/>
        </p:nvSpPr>
        <p:spPr>
          <a:xfrm>
            <a:off x="1219200" y="3147181"/>
            <a:ext cx="10676020" cy="88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6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8" b="1" i="0" u="none" strike="noStrike" kern="1200" cap="none" spc="0" normalizeH="0" baseline="0" noProof="0" dirty="0">
                <a:ln>
                  <a:noFill/>
                </a:ln>
                <a:solidFill>
                  <a:srgbClr val="E8FFF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¿Por </a:t>
            </a:r>
            <a:r>
              <a:rPr kumimoji="0" lang="en-US" sz="3878" b="1" i="0" u="none" strike="noStrike" kern="1200" cap="none" spc="0" normalizeH="0" baseline="0" noProof="0" dirty="0" err="1">
                <a:ln>
                  <a:noFill/>
                </a:ln>
                <a:solidFill>
                  <a:srgbClr val="E8FFF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qué</a:t>
            </a:r>
            <a:r>
              <a:rPr kumimoji="0" lang="en-US" sz="3878" b="1" i="0" u="none" strike="noStrike" kern="1200" cap="none" spc="0" normalizeH="0" baseline="0" noProof="0" dirty="0">
                <a:ln>
                  <a:noFill/>
                </a:ln>
                <a:solidFill>
                  <a:srgbClr val="E8FFF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3878" b="1" i="0" u="none" strike="noStrike" kern="1200" cap="none" spc="0" normalizeH="0" baseline="0" noProof="0" dirty="0" err="1">
                <a:ln>
                  <a:noFill/>
                </a:ln>
                <a:solidFill>
                  <a:srgbClr val="E8FFF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pasa</a:t>
            </a:r>
            <a:r>
              <a:rPr kumimoji="0" lang="en-US" sz="3878" b="1" i="0" u="none" strike="noStrike" kern="1200" cap="none" spc="0" normalizeH="0" baseline="0" noProof="0" dirty="0">
                <a:ln>
                  <a:noFill/>
                </a:ln>
                <a:solidFill>
                  <a:srgbClr val="E8FFF7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279845" y="-390111"/>
            <a:ext cx="10677111" cy="106771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37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5476" y="2413337"/>
            <a:ext cx="9034670" cy="687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Descarga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instala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Files de Google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Abre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aplicación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busca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“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Descargas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”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Ubica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pantalla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las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aplicaciones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Movilízate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BAZStore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clic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los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tres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puntos al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costado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derecho,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clic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“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Seleccionar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” </a:t>
            </a: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Selecciona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app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Movilízate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elimínala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y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haz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lo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mismo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con la app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BAZStore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Después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este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borrado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vuelve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descargar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las apps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como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lo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hiciste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primera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vez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439275" y="350417"/>
            <a:ext cx="7201607" cy="9586166"/>
            <a:chOff x="0" y="0"/>
            <a:chExt cx="9602143" cy="127815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02143" cy="12781555"/>
            </a:xfrm>
            <a:custGeom>
              <a:avLst/>
              <a:gdLst/>
              <a:ahLst/>
              <a:cxnLst/>
              <a:rect l="l" t="t" r="r" b="b"/>
              <a:pathLst>
                <a:path w="9602143" h="12781555">
                  <a:moveTo>
                    <a:pt x="0" y="0"/>
                  </a:moveTo>
                  <a:lnTo>
                    <a:pt x="9602143" y="0"/>
                  </a:lnTo>
                  <a:lnTo>
                    <a:pt x="9602143" y="12781555"/>
                  </a:lnTo>
                  <a:lnTo>
                    <a:pt x="0" y="12781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033291" y="307215"/>
              <a:ext cx="5566575" cy="12134333"/>
              <a:chOff x="0" y="0"/>
              <a:chExt cx="1019182" cy="22216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19182" cy="2221670"/>
              </a:xfrm>
              <a:custGeom>
                <a:avLst/>
                <a:gdLst/>
                <a:ahLst/>
                <a:cxnLst/>
                <a:rect l="l" t="t" r="r" b="b"/>
                <a:pathLst>
                  <a:path w="1019182" h="2221670">
                    <a:moveTo>
                      <a:pt x="102033" y="0"/>
                    </a:moveTo>
                    <a:lnTo>
                      <a:pt x="917149" y="0"/>
                    </a:lnTo>
                    <a:cubicBezTo>
                      <a:pt x="944210" y="0"/>
                      <a:pt x="970162" y="10750"/>
                      <a:pt x="989297" y="29885"/>
                    </a:cubicBezTo>
                    <a:cubicBezTo>
                      <a:pt x="1008432" y="49020"/>
                      <a:pt x="1019182" y="74972"/>
                      <a:pt x="1019182" y="102033"/>
                    </a:cubicBezTo>
                    <a:lnTo>
                      <a:pt x="1019182" y="2119637"/>
                    </a:lnTo>
                    <a:cubicBezTo>
                      <a:pt x="1019182" y="2175988"/>
                      <a:pt x="973500" y="2221670"/>
                      <a:pt x="917149" y="2221670"/>
                    </a:cubicBezTo>
                    <a:lnTo>
                      <a:pt x="102033" y="2221670"/>
                    </a:lnTo>
                    <a:cubicBezTo>
                      <a:pt x="45682" y="2221670"/>
                      <a:pt x="0" y="2175988"/>
                      <a:pt x="0" y="2119637"/>
                    </a:cubicBezTo>
                    <a:lnTo>
                      <a:pt x="0" y="102033"/>
                    </a:lnTo>
                    <a:cubicBezTo>
                      <a:pt x="0" y="45682"/>
                      <a:pt x="45682" y="0"/>
                      <a:pt x="102033" y="0"/>
                    </a:cubicBezTo>
                    <a:close/>
                  </a:path>
                </a:pathLst>
              </a:custGeom>
              <a:solidFill>
                <a:srgbClr val="EBEAD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1019182" cy="22502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pic>
          <p:nvPicPr>
            <p:cNvPr id="14" name="Picture 1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2198165" y="512740"/>
              <a:ext cx="5205813" cy="11649372"/>
            </a:xfrm>
            <a:prstGeom prst="rect">
              <a:avLst/>
            </a:prstGeom>
          </p:spPr>
        </p:pic>
      </p:grpSp>
      <p:sp>
        <p:nvSpPr>
          <p:cNvPr id="15" name="Freeform 15"/>
          <p:cNvSpPr/>
          <p:nvPr/>
        </p:nvSpPr>
        <p:spPr>
          <a:xfrm>
            <a:off x="15872731" y="7867861"/>
            <a:ext cx="2015115" cy="1598658"/>
          </a:xfrm>
          <a:custGeom>
            <a:avLst/>
            <a:gdLst/>
            <a:ahLst/>
            <a:cxnLst/>
            <a:rect l="l" t="t" r="r" b="b"/>
            <a:pathLst>
              <a:path w="2015115" h="1598658">
                <a:moveTo>
                  <a:pt x="0" y="0"/>
                </a:moveTo>
                <a:lnTo>
                  <a:pt x="2015115" y="0"/>
                </a:lnTo>
                <a:lnTo>
                  <a:pt x="2015115" y="1598658"/>
                </a:lnTo>
                <a:lnTo>
                  <a:pt x="0" y="1598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6"/>
          <p:cNvSpPr txBox="1"/>
          <p:nvPr/>
        </p:nvSpPr>
        <p:spPr>
          <a:xfrm>
            <a:off x="1319890" y="1038225"/>
            <a:ext cx="782411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7"/>
              </a:lnSpc>
            </a:pPr>
            <a:r>
              <a:rPr lang="en-US" sz="603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Soluciones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94388" y="7016656"/>
            <a:ext cx="2971800" cy="56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6"/>
              </a:lnSpc>
            </a:pPr>
            <a:r>
              <a:rPr lang="en-US" sz="2778" b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Files de Google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49445" y="-390111"/>
            <a:ext cx="10677111" cy="106771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3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14174" y="7858125"/>
            <a:ext cx="6635542" cy="838263"/>
            <a:chOff x="0" y="0"/>
            <a:chExt cx="8847389" cy="111768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847389" cy="1117684"/>
              <a:chOff x="0" y="0"/>
              <a:chExt cx="1127659" cy="14245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27659" cy="142456"/>
              </a:xfrm>
              <a:custGeom>
                <a:avLst/>
                <a:gdLst/>
                <a:ahLst/>
                <a:cxnLst/>
                <a:rect l="l" t="t" r="r" b="b"/>
                <a:pathLst>
                  <a:path w="1127659" h="142456">
                    <a:moveTo>
                      <a:pt x="71228" y="0"/>
                    </a:moveTo>
                    <a:lnTo>
                      <a:pt x="1056431" y="0"/>
                    </a:lnTo>
                    <a:cubicBezTo>
                      <a:pt x="1095769" y="0"/>
                      <a:pt x="1127659" y="31890"/>
                      <a:pt x="1127659" y="71228"/>
                    </a:cubicBezTo>
                    <a:lnTo>
                      <a:pt x="1127659" y="71228"/>
                    </a:lnTo>
                    <a:cubicBezTo>
                      <a:pt x="1127659" y="90119"/>
                      <a:pt x="1120154" y="108236"/>
                      <a:pt x="1106797" y="121594"/>
                    </a:cubicBezTo>
                    <a:cubicBezTo>
                      <a:pt x="1093439" y="134952"/>
                      <a:pt x="1075322" y="142456"/>
                      <a:pt x="1056431" y="142456"/>
                    </a:cubicBezTo>
                    <a:lnTo>
                      <a:pt x="71228" y="142456"/>
                    </a:lnTo>
                    <a:cubicBezTo>
                      <a:pt x="52337" y="142456"/>
                      <a:pt x="34220" y="134952"/>
                      <a:pt x="20862" y="121594"/>
                    </a:cubicBezTo>
                    <a:cubicBezTo>
                      <a:pt x="7504" y="108236"/>
                      <a:pt x="0" y="90119"/>
                      <a:pt x="0" y="71228"/>
                    </a:cubicBezTo>
                    <a:lnTo>
                      <a:pt x="0" y="71228"/>
                    </a:lnTo>
                    <a:cubicBezTo>
                      <a:pt x="0" y="52337"/>
                      <a:pt x="7504" y="34220"/>
                      <a:pt x="20862" y="20862"/>
                    </a:cubicBezTo>
                    <a:cubicBezTo>
                      <a:pt x="34220" y="7504"/>
                      <a:pt x="52337" y="0"/>
                      <a:pt x="71228" y="0"/>
                    </a:cubicBezTo>
                    <a:close/>
                  </a:path>
                </a:pathLst>
              </a:custGeom>
              <a:solidFill>
                <a:srgbClr val="E8FFF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127659" cy="1710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32522" y="217423"/>
              <a:ext cx="8582346" cy="635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02C37E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SoporteSCL@bancoazteca.com.mx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19890" y="895350"/>
            <a:ext cx="782411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7"/>
              </a:lnSpc>
            </a:pPr>
            <a:r>
              <a:rPr lang="en-US" sz="603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Soluciones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5476" y="2734133"/>
            <a:ext cx="9034670" cy="532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059" lvl="1" indent="-321530" algn="just">
              <a:lnSpc>
                <a:spcPts val="5152"/>
              </a:lnSpc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Ingresa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 “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Ajustes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”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desde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tu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teléfono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059" lvl="1" indent="-321530" algn="just">
              <a:lnSpc>
                <a:spcPts val="5152"/>
              </a:lnSpc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Busca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“Play Protect” </a:t>
            </a:r>
          </a:p>
          <a:p>
            <a:pPr marL="643059" lvl="1" indent="-321530" algn="just">
              <a:lnSpc>
                <a:spcPts val="5152"/>
              </a:lnSpc>
              <a:buAutoNum type="arabicPeriod"/>
            </a:pP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Desactiva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los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permisos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para la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aplicación</a:t>
            </a: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just">
              <a:lnSpc>
                <a:spcPts val="5152"/>
              </a:lnSpc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just">
              <a:lnSpc>
                <a:spcPts val="5152"/>
              </a:lnSpc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just"/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Si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ninguno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los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pasos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anteriores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fue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utilidad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reporta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tu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problema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el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grupo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soporte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Movilízate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Telegram o al </a:t>
            </a:r>
            <a:r>
              <a:rPr lang="en-US" sz="29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correo</a:t>
            </a:r>
            <a:r>
              <a:rPr lang="en-US" sz="29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:</a:t>
            </a:r>
          </a:p>
          <a:p>
            <a:pPr algn="just">
              <a:lnSpc>
                <a:spcPts val="5152"/>
              </a:lnSpc>
            </a:pPr>
            <a:endParaRPr lang="en-US" sz="29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880146" y="350417"/>
            <a:ext cx="7201607" cy="9586166"/>
            <a:chOff x="0" y="0"/>
            <a:chExt cx="9602143" cy="127815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02143" cy="12781555"/>
            </a:xfrm>
            <a:custGeom>
              <a:avLst/>
              <a:gdLst/>
              <a:ahLst/>
              <a:cxnLst/>
              <a:rect l="l" t="t" r="r" b="b"/>
              <a:pathLst>
                <a:path w="9602143" h="12781555">
                  <a:moveTo>
                    <a:pt x="0" y="0"/>
                  </a:moveTo>
                  <a:lnTo>
                    <a:pt x="9602143" y="0"/>
                  </a:lnTo>
                  <a:lnTo>
                    <a:pt x="9602143" y="12781555"/>
                  </a:lnTo>
                  <a:lnTo>
                    <a:pt x="0" y="12781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918393" y="323611"/>
              <a:ext cx="5765358" cy="12134333"/>
              <a:chOff x="0" y="0"/>
              <a:chExt cx="1055577" cy="222167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55577" cy="2221670"/>
              </a:xfrm>
              <a:custGeom>
                <a:avLst/>
                <a:gdLst/>
                <a:ahLst/>
                <a:cxnLst/>
                <a:rect l="l" t="t" r="r" b="b"/>
                <a:pathLst>
                  <a:path w="1055577" h="2221670">
                    <a:moveTo>
                      <a:pt x="91313" y="0"/>
                    </a:moveTo>
                    <a:lnTo>
                      <a:pt x="964264" y="0"/>
                    </a:lnTo>
                    <a:cubicBezTo>
                      <a:pt x="1014695" y="0"/>
                      <a:pt x="1055577" y="40882"/>
                      <a:pt x="1055577" y="91313"/>
                    </a:cubicBezTo>
                    <a:lnTo>
                      <a:pt x="1055577" y="2130358"/>
                    </a:lnTo>
                    <a:cubicBezTo>
                      <a:pt x="1055577" y="2154575"/>
                      <a:pt x="1045957" y="2177801"/>
                      <a:pt x="1028832" y="2194925"/>
                    </a:cubicBezTo>
                    <a:cubicBezTo>
                      <a:pt x="1011708" y="2212050"/>
                      <a:pt x="988482" y="2221670"/>
                      <a:pt x="964264" y="2221670"/>
                    </a:cubicBezTo>
                    <a:lnTo>
                      <a:pt x="91313" y="2221670"/>
                    </a:lnTo>
                    <a:cubicBezTo>
                      <a:pt x="40882" y="2221670"/>
                      <a:pt x="0" y="2180788"/>
                      <a:pt x="0" y="2130358"/>
                    </a:cubicBezTo>
                    <a:lnTo>
                      <a:pt x="0" y="91313"/>
                    </a:lnTo>
                    <a:cubicBezTo>
                      <a:pt x="0" y="40882"/>
                      <a:pt x="40882" y="0"/>
                      <a:pt x="9131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055577" cy="2250245"/>
              </a:xfrm>
              <a:prstGeom prst="rect">
                <a:avLst/>
              </a:prstGeom>
            </p:spPr>
            <p:txBody>
              <a:bodyPr lIns="54807" tIns="54807" rIns="54807" bIns="54807" rtlCol="0" anchor="ctr"/>
              <a:lstStyle/>
              <a:p>
                <a:pPr algn="ctr">
                  <a:lnSpc>
                    <a:spcPts val="2286"/>
                  </a:lnSpc>
                </a:pPr>
                <a:endParaRPr/>
              </a:p>
            </p:txBody>
          </p:sp>
        </p:grpSp>
        <p:pic>
          <p:nvPicPr>
            <p:cNvPr id="20" name="Picture 20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rcRect l="10279" r="9205"/>
            <a:stretch>
              <a:fillRect/>
            </a:stretch>
          </p:blipFill>
          <p:spPr>
            <a:xfrm>
              <a:off x="2181062" y="605796"/>
              <a:ext cx="5240019" cy="11569963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845476" y="9037610"/>
            <a:ext cx="10127324" cy="449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68"/>
              </a:lnSpc>
            </a:pP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NOTA: Si no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estás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el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grupo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de Telegram,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solicita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a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tu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encargado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que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te</a:t>
            </a:r>
            <a:r>
              <a:rPr lang="en-US" sz="2178" b="1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78" b="1" dirty="0" err="1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una</a:t>
            </a:r>
            <a:endParaRPr lang="en-US" sz="2178" b="1" dirty="0">
              <a:solidFill>
                <a:srgbClr val="E8FFF7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2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847BA-4A4E-406A-2681-3D5A06A6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0D60AD7-3CDB-5F0D-966E-6FFBE47FB483}"/>
              </a:ext>
            </a:extLst>
          </p:cNvPr>
          <p:cNvGrpSpPr/>
          <p:nvPr/>
        </p:nvGrpSpPr>
        <p:grpSpPr>
          <a:xfrm>
            <a:off x="71284" y="190500"/>
            <a:ext cx="5754866" cy="1366605"/>
            <a:chOff x="0" y="0"/>
            <a:chExt cx="1138793" cy="24197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CF5F891-920D-AD1B-6601-0708983A6B82}"/>
                </a:ext>
              </a:extLst>
            </p:cNvPr>
            <p:cNvSpPr/>
            <p:nvPr/>
          </p:nvSpPr>
          <p:spPr>
            <a:xfrm>
              <a:off x="0" y="0"/>
              <a:ext cx="1138793" cy="241974"/>
            </a:xfrm>
            <a:custGeom>
              <a:avLst/>
              <a:gdLst/>
              <a:ahLst/>
              <a:cxnLst/>
              <a:rect l="l" t="t" r="r" b="b"/>
              <a:pathLst>
                <a:path w="1138793" h="241974">
                  <a:moveTo>
                    <a:pt x="94259" y="0"/>
                  </a:moveTo>
                  <a:lnTo>
                    <a:pt x="1044534" y="0"/>
                  </a:lnTo>
                  <a:cubicBezTo>
                    <a:pt x="1096592" y="0"/>
                    <a:pt x="1138793" y="42201"/>
                    <a:pt x="1138793" y="94259"/>
                  </a:cubicBezTo>
                  <a:lnTo>
                    <a:pt x="1138793" y="147716"/>
                  </a:lnTo>
                  <a:cubicBezTo>
                    <a:pt x="1138793" y="199773"/>
                    <a:pt x="1096592" y="241974"/>
                    <a:pt x="1044534" y="241974"/>
                  </a:cubicBezTo>
                  <a:lnTo>
                    <a:pt x="94259" y="241974"/>
                  </a:lnTo>
                  <a:cubicBezTo>
                    <a:pt x="42201" y="241974"/>
                    <a:pt x="0" y="199773"/>
                    <a:pt x="0" y="147716"/>
                  </a:cubicBezTo>
                  <a:lnTo>
                    <a:pt x="0" y="94259"/>
                  </a:lnTo>
                  <a:cubicBezTo>
                    <a:pt x="0" y="42201"/>
                    <a:pt x="42201" y="0"/>
                    <a:pt x="94259" y="0"/>
                  </a:cubicBezTo>
                  <a:close/>
                </a:path>
              </a:pathLst>
            </a:custGeom>
            <a:solidFill>
              <a:srgbClr val="02C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A2C6219-87EE-F2A4-0728-3CD5212BCBC3}"/>
                </a:ext>
              </a:extLst>
            </p:cNvPr>
            <p:cNvSpPr txBox="1"/>
            <p:nvPr/>
          </p:nvSpPr>
          <p:spPr>
            <a:xfrm>
              <a:off x="0" y="-28575"/>
              <a:ext cx="1138793" cy="270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2AC0328-5434-75D1-829E-1239018F7E2E}"/>
              </a:ext>
            </a:extLst>
          </p:cNvPr>
          <p:cNvGrpSpPr/>
          <p:nvPr/>
        </p:nvGrpSpPr>
        <p:grpSpPr>
          <a:xfrm>
            <a:off x="9658592" y="-702604"/>
            <a:ext cx="11692207" cy="11692207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3FE1DF-F8B2-89C8-0D16-D71CD5D989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BEBFBAF-7E91-73D7-1C91-11EA469663F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94C822F1-4F7B-1C59-C070-2EE1447E0AB3}"/>
              </a:ext>
            </a:extLst>
          </p:cNvPr>
          <p:cNvSpPr txBox="1"/>
          <p:nvPr/>
        </p:nvSpPr>
        <p:spPr>
          <a:xfrm>
            <a:off x="599768" y="259792"/>
            <a:ext cx="4688067" cy="1066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3"/>
              </a:lnSpc>
            </a:pPr>
            <a:r>
              <a:rPr lang="en-US" sz="6045" dirty="0">
                <a:solidFill>
                  <a:srgbClr val="E8FFF7"/>
                </a:solidFill>
                <a:latin typeface="Nunito Bold"/>
                <a:ea typeface="Nunito Bold"/>
                <a:cs typeface="Nunito Bold"/>
                <a:sym typeface="Nunito Bold"/>
              </a:rPr>
              <a:t>Despacho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1BAD087-8E61-99EA-6222-93936A5B80EA}"/>
              </a:ext>
            </a:extLst>
          </p:cNvPr>
          <p:cNvSpPr txBox="1"/>
          <p:nvPr/>
        </p:nvSpPr>
        <p:spPr>
          <a:xfrm>
            <a:off x="2089117" y="1318585"/>
            <a:ext cx="1338608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6" lvl="1" algn="ctr"/>
            <a:endParaRPr lang="en-US" sz="3200" b="1" dirty="0">
              <a:solidFill>
                <a:srgbClr val="FFFFFF"/>
              </a:solidFill>
              <a:latin typeface="Nunito Bold" panose="020B060402020202020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302266" lvl="1" algn="ctr"/>
            <a:r>
              <a:rPr lang="en-US" sz="3200" b="1" dirty="0">
                <a:solidFill>
                  <a:srgbClr val="FFFFFF"/>
                </a:solidFill>
                <a:latin typeface="Nunito Bold" panose="020B060402020202020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¿CÓMO ASIGNAR CARTERA A GESTORES PRESENCIALES?</a:t>
            </a:r>
          </a:p>
        </p:txBody>
      </p:sp>
      <p:pic>
        <p:nvPicPr>
          <p:cNvPr id="13" name="Imagen 12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E5264781-1463-D95B-9A73-E434DFB3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3" t="290" r="491" b="20371"/>
          <a:stretch/>
        </p:blipFill>
        <p:spPr>
          <a:xfrm>
            <a:off x="3113037" y="3277344"/>
            <a:ext cx="12061925" cy="5950718"/>
          </a:xfrm>
          <a:prstGeom prst="rect">
            <a:avLst/>
          </a:prstGeom>
        </p:spPr>
      </p:pic>
      <p:pic>
        <p:nvPicPr>
          <p:cNvPr id="14" name="movilizate operacion">
            <a:hlinkClick r:id="" action="ppaction://media"/>
            <a:extLst>
              <a:ext uri="{FF2B5EF4-FFF2-40B4-BE49-F238E27FC236}">
                <a16:creationId xmlns:a16="http://schemas.microsoft.com/office/drawing/2014/main" id="{7AA197EB-3EE6-8C51-91D0-C12E0CE007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8268" y="3377977"/>
            <a:ext cx="11811462" cy="5590438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CF47EA31-EACB-E94C-1807-BB5A5C1C13D2}"/>
              </a:ext>
            </a:extLst>
          </p:cNvPr>
          <p:cNvSpPr txBox="1"/>
          <p:nvPr/>
        </p:nvSpPr>
        <p:spPr>
          <a:xfrm>
            <a:off x="71284" y="2035295"/>
            <a:ext cx="1708650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6" lvl="1" algn="l"/>
            <a:endParaRPr lang="en-US" sz="2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302266" lvl="1" algn="l"/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Desde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perfil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de Despacho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SCL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podrás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asignar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cartera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cada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uno de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tus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gestores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sigue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</a:t>
            </a:r>
            <a:r>
              <a:rPr lang="en-US" sz="2800" dirty="0">
                <a:solidFill>
                  <a:srgbClr val="FFFFFF"/>
                </a:solidFill>
                <a:latin typeface="Nunito Bold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video: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90126-9F96-B8EC-A676-EC3915EE9901}"/>
              </a:ext>
            </a:extLst>
          </p:cNvPr>
          <p:cNvSpPr txBox="1"/>
          <p:nvPr/>
        </p:nvSpPr>
        <p:spPr>
          <a:xfrm>
            <a:off x="2211484" y="9143917"/>
            <a:ext cx="1708650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6" lvl="1" algn="l"/>
            <a:endParaRPr lang="en-US" sz="2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302266" lvl="1"/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 IMPORTANTE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recordar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que solo se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podrán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asignar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300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deudores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gestor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la </a:t>
            </a:r>
            <a:r>
              <a:rPr lang="en-US" sz="28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semana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302266" lvl="1" algn="l"/>
            <a:endParaRPr lang="en-US" sz="2800" dirty="0">
              <a:solidFill>
                <a:srgbClr val="FFFFFF"/>
              </a:solidFill>
              <a:latin typeface="Nunito Bold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771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C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9703" y="-1760696"/>
            <a:ext cx="13556529" cy="1355652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41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23762" y="2933700"/>
            <a:ext cx="10740238" cy="2709075"/>
            <a:chOff x="0" y="-1090610"/>
            <a:chExt cx="12999516" cy="361209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540047"/>
              <a:ext cx="1703593" cy="2291773"/>
              <a:chOff x="0" y="-136892"/>
              <a:chExt cx="431826" cy="58092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64315" y="-136892"/>
                <a:ext cx="67511" cy="444030"/>
              </a:xfrm>
              <a:custGeom>
                <a:avLst/>
                <a:gdLst/>
                <a:ahLst/>
                <a:cxnLst/>
                <a:rect l="l" t="t" r="r" b="b"/>
                <a:pathLst>
                  <a:path w="67511" h="444030">
                    <a:moveTo>
                      <a:pt x="33756" y="0"/>
                    </a:moveTo>
                    <a:lnTo>
                      <a:pt x="33756" y="0"/>
                    </a:lnTo>
                    <a:cubicBezTo>
                      <a:pt x="42708" y="0"/>
                      <a:pt x="51294" y="3556"/>
                      <a:pt x="57625" y="9887"/>
                    </a:cubicBezTo>
                    <a:cubicBezTo>
                      <a:pt x="63955" y="16217"/>
                      <a:pt x="67511" y="24803"/>
                      <a:pt x="67511" y="33756"/>
                    </a:cubicBezTo>
                    <a:lnTo>
                      <a:pt x="67511" y="410274"/>
                    </a:lnTo>
                    <a:cubicBezTo>
                      <a:pt x="67511" y="428917"/>
                      <a:pt x="52398" y="444030"/>
                      <a:pt x="33756" y="444030"/>
                    </a:cubicBezTo>
                    <a:lnTo>
                      <a:pt x="33756" y="444030"/>
                    </a:lnTo>
                    <a:cubicBezTo>
                      <a:pt x="15113" y="444030"/>
                      <a:pt x="0" y="428917"/>
                      <a:pt x="0" y="410274"/>
                    </a:cubicBezTo>
                    <a:lnTo>
                      <a:pt x="0" y="33756"/>
                    </a:lnTo>
                    <a:cubicBezTo>
                      <a:pt x="0" y="15113"/>
                      <a:pt x="15113" y="0"/>
                      <a:pt x="33756" y="0"/>
                    </a:cubicBezTo>
                    <a:close/>
                  </a:path>
                </a:pathLst>
              </a:custGeom>
              <a:solidFill>
                <a:srgbClr val="1CCD8D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7511" cy="472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128317" y="-1090610"/>
              <a:ext cx="10871199" cy="3612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129"/>
                </a:lnSpc>
              </a:pPr>
              <a:r>
                <a:rPr lang="en-US" sz="11500" b="1" dirty="0" err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Conozcamos</a:t>
              </a:r>
              <a:r>
                <a:rPr lang="en-US" sz="11500" b="1" dirty="0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11500" b="1" dirty="0" err="1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Movilízate</a:t>
              </a:r>
              <a:endParaRPr lang="en-US" sz="115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6283479"/>
            <a:ext cx="10900676" cy="4003521"/>
          </a:xfrm>
          <a:custGeom>
            <a:avLst/>
            <a:gdLst/>
            <a:ahLst/>
            <a:cxnLst/>
            <a:rect l="l" t="t" r="r" b="b"/>
            <a:pathLst>
              <a:path w="10900676" h="4003521">
                <a:moveTo>
                  <a:pt x="0" y="0"/>
                </a:moveTo>
                <a:lnTo>
                  <a:pt x="10900676" y="0"/>
                </a:lnTo>
                <a:lnTo>
                  <a:pt x="10900676" y="4003521"/>
                </a:lnTo>
                <a:lnTo>
                  <a:pt x="0" y="4003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slow">
    <p:cover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3eb13c81-d660-457e-a5ff-4c443759a8c7</TitusGUID>
  <TitusMetadata xmlns="">eyJucyI6Imh0dHA6XC9cL3d3dy50aXR1cy5jb21cL25zXC9FbGVrdHJhIiwicHJvcHMiOlt7Im4iOiJDbGFzaWZpY2FjaW9uIiwidmFscyI6W3sidmFsdWUiOiJTSU5DLUxBU0kifV19XX0=</TitusMetadata>
</titus>
</file>

<file path=customXml/itemProps1.xml><?xml version="1.0" encoding="utf-8"?>
<ds:datastoreItem xmlns:ds="http://schemas.openxmlformats.org/officeDocument/2006/customXml" ds:itemID="{7270571F-3D8F-473C-84AB-995CC2F7C951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1228</Words>
  <Application>Microsoft Office PowerPoint</Application>
  <PresentationFormat>Personalizado</PresentationFormat>
  <Paragraphs>207</Paragraphs>
  <Slides>22</Slides>
  <Notes>7</Notes>
  <HiddenSlides>0</HiddenSlides>
  <MMClips>7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Nunito</vt:lpstr>
      <vt:lpstr>Open Sans Bold</vt:lpstr>
      <vt:lpstr>Aptos</vt:lpstr>
      <vt:lpstr>Open Sans</vt:lpstr>
      <vt:lpstr>Open Sans </vt:lpstr>
      <vt:lpstr>Arial</vt:lpstr>
      <vt:lpstr>Old Standard</vt:lpstr>
      <vt:lpstr>Nunito Bold</vt:lpstr>
      <vt:lpstr>Montserrat Light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Movilízate operación</dc:title>
  <dc:creator>JUAN ROBERTO RODRIGUEZ FLORES</dc:creator>
  <cp:lastModifiedBy>Ma. de Jesus Anzaldo Lopez</cp:lastModifiedBy>
  <cp:revision>21</cp:revision>
  <dcterms:created xsi:type="dcterms:W3CDTF">2006-08-16T00:00:00Z</dcterms:created>
  <dcterms:modified xsi:type="dcterms:W3CDTF">2025-04-21T16:00:09Z</dcterms:modified>
  <dc:identifier>DAGcNnileNU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3eb13c81-d660-457e-a5ff-4c443759a8c7</vt:lpwstr>
  </property>
  <property fmtid="{D5CDD505-2E9C-101B-9397-08002B2CF9AE}" pid="3" name="dlp-metadata">
    <vt:lpwstr>SINC-LASI</vt:lpwstr>
  </property>
  <property fmtid="{D5CDD505-2E9C-101B-9397-08002B2CF9AE}" pid="4" name="Clasificacion">
    <vt:lpwstr>SINC-LASI</vt:lpwstr>
  </property>
  <property fmtid="{D5CDD505-2E9C-101B-9397-08002B2CF9AE}" pid="5" name="MSIP_Label_8ae3a633-3d5f-462b-ba19-31157bb9a57b_Enabled">
    <vt:lpwstr>true</vt:lpwstr>
  </property>
  <property fmtid="{D5CDD505-2E9C-101B-9397-08002B2CF9AE}" pid="6" name="MSIP_Label_8ae3a633-3d5f-462b-ba19-31157bb9a57b_SetDate">
    <vt:lpwstr>2025-03-03T18:54:48Z</vt:lpwstr>
  </property>
  <property fmtid="{D5CDD505-2E9C-101B-9397-08002B2CF9AE}" pid="7" name="MSIP_Label_8ae3a633-3d5f-462b-ba19-31157bb9a57b_Method">
    <vt:lpwstr>Standard</vt:lpwstr>
  </property>
  <property fmtid="{D5CDD505-2E9C-101B-9397-08002B2CF9AE}" pid="8" name="MSIP_Label_8ae3a633-3d5f-462b-ba19-31157bb9a57b_Name">
    <vt:lpwstr>Uso interno</vt:lpwstr>
  </property>
  <property fmtid="{D5CDD505-2E9C-101B-9397-08002B2CF9AE}" pid="9" name="MSIP_Label_8ae3a633-3d5f-462b-ba19-31157bb9a57b_SiteId">
    <vt:lpwstr>5448d52d-fbb8-4285-8d6f-aa67453bc50c</vt:lpwstr>
  </property>
  <property fmtid="{D5CDD505-2E9C-101B-9397-08002B2CF9AE}" pid="10" name="MSIP_Label_8ae3a633-3d5f-462b-ba19-31157bb9a57b_ActionId">
    <vt:lpwstr>40574b27-c11e-4b9d-aeca-595664438fe2</vt:lpwstr>
  </property>
  <property fmtid="{D5CDD505-2E9C-101B-9397-08002B2CF9AE}" pid="11" name="MSIP_Label_8ae3a633-3d5f-462b-ba19-31157bb9a57b_ContentBits">
    <vt:lpwstr>0</vt:lpwstr>
  </property>
  <property fmtid="{D5CDD505-2E9C-101B-9397-08002B2CF9AE}" pid="12" name="MSIP_Label_8ae3a633-3d5f-462b-ba19-31157bb9a57b_Tag">
    <vt:lpwstr>10, 3, 0, 1</vt:lpwstr>
  </property>
</Properties>
</file>